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8" r:id="rId3"/>
    <p:sldMasterId id="2147483747" r:id="rId4"/>
    <p:sldMasterId id="2147483784" r:id="rId5"/>
    <p:sldMasterId id="2147483794" r:id="rId6"/>
    <p:sldMasterId id="2147483809" r:id="rId7"/>
    <p:sldMasterId id="2147483817" r:id="rId8"/>
    <p:sldMasterId id="2147483850" r:id="rId9"/>
  </p:sldMasterIdLst>
  <p:notesMasterIdLst>
    <p:notesMasterId r:id="rId42"/>
  </p:notesMasterIdLst>
  <p:sldIdLst>
    <p:sldId id="6530" r:id="rId10"/>
    <p:sldId id="288" r:id="rId11"/>
    <p:sldId id="6753" r:id="rId12"/>
    <p:sldId id="4548" r:id="rId13"/>
    <p:sldId id="6658" r:id="rId14"/>
    <p:sldId id="6750" r:id="rId15"/>
    <p:sldId id="260" r:id="rId16"/>
    <p:sldId id="6758" r:id="rId17"/>
    <p:sldId id="3197" r:id="rId18"/>
    <p:sldId id="6644" r:id="rId19"/>
    <p:sldId id="6602" r:id="rId20"/>
    <p:sldId id="6788" r:id="rId21"/>
    <p:sldId id="6734" r:id="rId22"/>
    <p:sldId id="6544" r:id="rId23"/>
    <p:sldId id="6549" r:id="rId24"/>
    <p:sldId id="6762" r:id="rId25"/>
    <p:sldId id="6545" r:id="rId26"/>
    <p:sldId id="6688" r:id="rId27"/>
    <p:sldId id="6689" r:id="rId28"/>
    <p:sldId id="6789" r:id="rId29"/>
    <p:sldId id="6543" r:id="rId30"/>
    <p:sldId id="6657" r:id="rId31"/>
    <p:sldId id="6775" r:id="rId32"/>
    <p:sldId id="6736" r:id="rId33"/>
    <p:sldId id="6556" r:id="rId34"/>
    <p:sldId id="6720" r:id="rId35"/>
    <p:sldId id="6656" r:id="rId36"/>
    <p:sldId id="6559" r:id="rId37"/>
    <p:sldId id="6662" r:id="rId38"/>
    <p:sldId id="6776" r:id="rId39"/>
    <p:sldId id="2490" r:id="rId40"/>
    <p:sldId id="6575"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1750"/>
    <a:srgbClr val="B84200"/>
    <a:srgbClr val="AF83C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59952" autoAdjust="0"/>
  </p:normalViewPr>
  <p:slideViewPr>
    <p:cSldViewPr snapToGrid="0">
      <p:cViewPr varScale="1">
        <p:scale>
          <a:sx n="67" d="100"/>
          <a:sy n="67" d="100"/>
        </p:scale>
        <p:origin x="2160" y="60"/>
      </p:cViewPr>
      <p:guideLst/>
    </p:cSldViewPr>
  </p:slideViewPr>
  <p:notesTextViewPr>
    <p:cViewPr>
      <p:scale>
        <a:sx n="1" d="1"/>
        <a:sy n="1" d="1"/>
      </p:scale>
      <p:origin x="0" y="0"/>
    </p:cViewPr>
  </p:notesTextViewPr>
  <p:sorterViewPr>
    <p:cViewPr varScale="1">
      <p:scale>
        <a:sx n="100" d="100"/>
        <a:sy n="100" d="100"/>
      </p:scale>
      <p:origin x="0" y="-4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rtcfiles\public\Streets%20&amp;%20Highways\GAMMs%20Quarterly%20Update\FY25_Q3%20Report%20for%20April%20Board\GAMM_FY25%203rd%20Quarter%20Update-Final.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rtcfiles\public\Streets%20&amp;%20Highways\GAMMs%20Quarterly%20Update\FY25_Q3%20Report%20for%20April%20Board\GAMM_FY25%203rd%20Quarter%20Update-Final.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rgbClr val="918BC7"/>
              </a:solidFill>
              <a:ln w="19050">
                <a:noFill/>
              </a:ln>
              <a:effectLst/>
            </c:spPr>
            <c:extLst>
              <c:ext xmlns:c16="http://schemas.microsoft.com/office/drawing/2014/chart" uri="{C3380CC4-5D6E-409C-BE32-E72D297353CC}">
                <c16:uniqueId val="{00000001-F9DF-420C-AA77-67DACCFEAF30}"/>
              </c:ext>
            </c:extLst>
          </c:dPt>
          <c:dPt>
            <c:idx val="1"/>
            <c:bubble3D val="0"/>
            <c:spPr>
              <a:solidFill>
                <a:srgbClr val="E8C3F9"/>
              </a:solidFill>
              <a:ln w="19050">
                <a:noFill/>
              </a:ln>
              <a:effectLst/>
            </c:spPr>
            <c:extLst>
              <c:ext xmlns:c16="http://schemas.microsoft.com/office/drawing/2014/chart" uri="{C3380CC4-5D6E-409C-BE32-E72D297353CC}">
                <c16:uniqueId val="{00000003-F9DF-420C-AA77-67DACCFEAF30}"/>
              </c:ext>
            </c:extLst>
          </c:dPt>
          <c:dPt>
            <c:idx val="2"/>
            <c:bubble3D val="0"/>
            <c:spPr>
              <a:solidFill>
                <a:srgbClr val="2F1750"/>
              </a:solidFill>
              <a:ln w="19050">
                <a:noFill/>
              </a:ln>
              <a:effectLst/>
            </c:spPr>
            <c:extLst>
              <c:ext xmlns:c16="http://schemas.microsoft.com/office/drawing/2014/chart" uri="{C3380CC4-5D6E-409C-BE32-E72D297353CC}">
                <c16:uniqueId val="{00000005-F9DF-420C-AA77-67DACCFEAF30}"/>
              </c:ext>
            </c:extLst>
          </c:dPt>
          <c:dPt>
            <c:idx val="3"/>
            <c:bubble3D val="0"/>
            <c:spPr>
              <a:solidFill>
                <a:srgbClr val="512789"/>
              </a:solidFill>
              <a:ln w="19050">
                <a:noFill/>
              </a:ln>
              <a:effectLst/>
            </c:spPr>
            <c:extLst>
              <c:ext xmlns:c16="http://schemas.microsoft.com/office/drawing/2014/chart" uri="{C3380CC4-5D6E-409C-BE32-E72D297353CC}">
                <c16:uniqueId val="{00000007-F9DF-420C-AA77-67DACCFEAF30}"/>
              </c:ext>
            </c:extLst>
          </c:dPt>
          <c:dLbls>
            <c:dLbl>
              <c:idx val="0"/>
              <c:layout>
                <c:manualLayout>
                  <c:x val="-0.19181606549188368"/>
                  <c:y val="3.515624783733684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fld id="{FE70C569-1187-43CE-B8BF-3DBC7A24187B}" type="CATEGORYNAME">
                      <a:rPr lang="en-US" sz="2000">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[CATEGORY NAME]</a:t>
                    </a:fld>
                    <a:endParaRPr lang="en-US" sz="2000" baseline="0" dirty="0">
                      <a:solidFill>
                        <a:schemeClr val="tx1"/>
                      </a:solidFill>
                      <a:latin typeface="Arial Narrow" panose="020B0606020202030204" pitchFamily="34" charset="0"/>
                    </a:endParaRPr>
                  </a:p>
                  <a:p>
                    <a:pPr>
                      <a:defRPr sz="2400" b="1">
                        <a:solidFill>
                          <a:schemeClr val="tx1"/>
                        </a:solidFill>
                        <a:latin typeface="Arial Narrow" panose="020B0606020202030204" pitchFamily="34" charset="0"/>
                      </a:defRPr>
                    </a:pPr>
                    <a:fld id="{9542CB37-63CD-42B8-8E3F-E15488F08546}" type="VALUE">
                      <a:rPr lang="en-US" sz="2400">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918636443367935"/>
                      <c:h val="0.25662898273689816"/>
                    </c:manualLayout>
                  </c15:layout>
                  <c15:dlblFieldTable/>
                  <c15:showDataLabelsRange val="0"/>
                </c:ext>
                <c:ext xmlns:c16="http://schemas.microsoft.com/office/drawing/2014/chart" uri="{C3380CC4-5D6E-409C-BE32-E72D297353CC}">
                  <c16:uniqueId val="{00000001-F9DF-420C-AA77-67DACCFEAF30}"/>
                </c:ext>
              </c:extLst>
            </c:dLbl>
            <c:dLbl>
              <c:idx val="1"/>
              <c:layout>
                <c:manualLayout>
                  <c:x val="0.23919407051405556"/>
                  <c:y val="-4.6874997116449699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fld id="{BB98D75B-5A25-490E-96F3-72E4B85AAB6E}" type="CATEGORYNAME">
                      <a:rPr lang="en-US" sz="2000">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[CATEGORY NAME]</a:t>
                    </a:fld>
                    <a:endParaRPr lang="en-US" baseline="0" dirty="0">
                      <a:solidFill>
                        <a:schemeClr val="tx1"/>
                      </a:solidFill>
                      <a:latin typeface="Arial Narrow" panose="020B0606020202030204" pitchFamily="34" charset="0"/>
                    </a:endParaRPr>
                  </a:p>
                  <a:p>
                    <a:pPr>
                      <a:defRPr sz="2400" b="1">
                        <a:solidFill>
                          <a:schemeClr val="tx1"/>
                        </a:solidFill>
                        <a:latin typeface="Arial Narrow" panose="020B0606020202030204" pitchFamily="34" charset="0"/>
                      </a:defRPr>
                    </a:pPr>
                    <a:fld id="{9B1D3D8A-D853-4F29-A095-153B64FB2EF5}" type="VALUE">
                      <a:rPr lang="en-US">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211214199740434"/>
                      <c:h val="0.24022273374614089"/>
                    </c:manualLayout>
                  </c15:layout>
                  <c15:dlblFieldTable/>
                  <c15:showDataLabelsRange val="0"/>
                </c:ext>
                <c:ext xmlns:c16="http://schemas.microsoft.com/office/drawing/2014/chart" uri="{C3380CC4-5D6E-409C-BE32-E72D297353CC}">
                  <c16:uniqueId val="{00000003-F9DF-420C-AA77-67DACCFEAF30}"/>
                </c:ext>
              </c:extLst>
            </c:dLbl>
            <c:dLbl>
              <c:idx val="2"/>
              <c:layout>
                <c:manualLayout>
                  <c:x val="0.25794542172130269"/>
                  <c:y val="7.6171962587846809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fld id="{DB5A44E4-86D0-428A-A6C0-AFE47E3FF451}" type="CATEGORYNAME">
                      <a:rPr lang="en-US" sz="2000">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[CATEGORY NAME]</a:t>
                    </a:fld>
                    <a:endParaRPr lang="en-US" baseline="0" dirty="0">
                      <a:solidFill>
                        <a:schemeClr val="tx1"/>
                      </a:solidFill>
                      <a:latin typeface="Arial Narrow" panose="020B0606020202030204" pitchFamily="34" charset="0"/>
                    </a:endParaRPr>
                  </a:p>
                  <a:p>
                    <a:pPr>
                      <a:defRPr sz="2400" b="1">
                        <a:solidFill>
                          <a:schemeClr val="tx1"/>
                        </a:solidFill>
                        <a:latin typeface="Arial Narrow" panose="020B0606020202030204" pitchFamily="34" charset="0"/>
                      </a:defRPr>
                    </a:pPr>
                    <a:fld id="{6FBF0800-312B-4C41-A6B4-293ED217688E}" type="VALUE">
                      <a:rPr lang="en-US">
                        <a:solidFill>
                          <a:schemeClr val="tx1"/>
                        </a:solidFill>
                        <a:latin typeface="Arial Narrow" panose="020B0606020202030204" pitchFamily="34" charset="0"/>
                      </a:rPr>
                      <a:pPr>
                        <a:defRPr sz="2400" b="1">
                          <a:solidFill>
                            <a:schemeClr val="tx1"/>
                          </a:solidFill>
                          <a:latin typeface="Arial Narrow" panose="020B0606020202030204" pitchFamily="34" charset="0"/>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246030729792412"/>
                      <c:h val="0.28189460618266449"/>
                    </c:manualLayout>
                  </c15:layout>
                  <c15:dlblFieldTable/>
                  <c15:showDataLabelsRange val="0"/>
                </c:ext>
                <c:ext xmlns:c16="http://schemas.microsoft.com/office/drawing/2014/chart" uri="{C3380CC4-5D6E-409C-BE32-E72D297353CC}">
                  <c16:uniqueId val="{00000005-F9DF-420C-AA77-67DACCFEAF30}"/>
                </c:ext>
              </c:extLst>
            </c:dLbl>
            <c:dLbl>
              <c:idx val="3"/>
              <c:layout>
                <c:manualLayout>
                  <c:x val="0.14163557072650085"/>
                  <c:y val="7.2656337804113083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fld id="{445F08B5-564E-4E91-8FA5-B0093150F029}" type="CATEGORYNAME">
                      <a:rPr lang="en-US" sz="2000"/>
                      <a:pPr>
                        <a:defRPr sz="2400" b="1">
                          <a:solidFill>
                            <a:schemeClr val="tx1"/>
                          </a:solidFill>
                          <a:latin typeface="Arial Narrow" panose="020B0606020202030204" pitchFamily="34" charset="0"/>
                        </a:defRPr>
                      </a:pPr>
                      <a:t>[CATEGORY NAME]</a:t>
                    </a:fld>
                    <a:r>
                      <a:rPr lang="en-US" baseline="0" dirty="0"/>
                      <a:t>
</a:t>
                    </a:r>
                    <a:fld id="{1F0B6F57-79B2-4418-8303-68B1FD3E5CDE}" type="VALUE">
                      <a:rPr lang="en-US" baseline="0"/>
                      <a:pPr>
                        <a:defRPr sz="2400" b="1">
                          <a:solidFill>
                            <a:schemeClr val="tx1"/>
                          </a:solidFill>
                          <a:latin typeface="Arial Narrow" panose="020B0606020202030204" pitchFamily="34" charset="0"/>
                        </a:defRPr>
                      </a:pPr>
                      <a:t>[VALUE]</a:t>
                    </a:fld>
                    <a:endParaRPr lang="en-US"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1640928471397839"/>
                      <c:h val="0.15956249018439403"/>
                    </c:manualLayout>
                  </c15:layout>
                  <c15:dlblFieldTable/>
                  <c15:showDataLabelsRange val="0"/>
                </c:ext>
                <c:ext xmlns:c16="http://schemas.microsoft.com/office/drawing/2014/chart" uri="{C3380CC4-5D6E-409C-BE32-E72D297353CC}">
                  <c16:uniqueId val="{00000007-F9DF-420C-AA77-67DACCFEAF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3175"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Sales Tax</c:v>
                </c:pt>
                <c:pt idx="1">
                  <c:v>Grants</c:v>
                </c:pt>
                <c:pt idx="2">
                  <c:v>Passenger Fares</c:v>
                </c:pt>
                <c:pt idx="3">
                  <c:v>Other</c:v>
                </c:pt>
              </c:strCache>
            </c:strRef>
          </c:cat>
          <c:val>
            <c:numRef>
              <c:f>Sheet1!$B$2:$B$5</c:f>
              <c:numCache>
                <c:formatCode>0.00%</c:formatCode>
                <c:ptCount val="4"/>
                <c:pt idx="0">
                  <c:v>0.56999999999999995</c:v>
                </c:pt>
                <c:pt idx="1">
                  <c:v>0.20300000000000001</c:v>
                </c:pt>
                <c:pt idx="2">
                  <c:v>0.16900000000000001</c:v>
                </c:pt>
                <c:pt idx="3">
                  <c:v>5.8000000000000003E-2</c:v>
                </c:pt>
              </c:numCache>
            </c:numRef>
          </c:val>
          <c:extLst>
            <c:ext xmlns:c16="http://schemas.microsoft.com/office/drawing/2014/chart" uri="{C3380CC4-5D6E-409C-BE32-E72D297353CC}">
              <c16:uniqueId val="{00000008-F9DF-420C-AA77-67DACCFEAF30}"/>
            </c:ext>
          </c:extLst>
        </c:ser>
        <c:dLbls>
          <c:showLegendKey val="0"/>
          <c:showVal val="1"/>
          <c:showCatName val="0"/>
          <c:showSerName val="0"/>
          <c:showPercent val="0"/>
          <c:showBubbleSize val="0"/>
          <c:showLeaderLines val="1"/>
        </c:dLbls>
        <c:firstSliceAng val="159"/>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134275618374558E-2"/>
          <c:y val="0.21502412129565815"/>
          <c:w val="0.97608045664582765"/>
          <c:h val="0.66718581266245924"/>
        </c:manualLayout>
      </c:layout>
      <c:barChart>
        <c:barDir val="col"/>
        <c:grouping val="clustered"/>
        <c:varyColors val="0"/>
        <c:ser>
          <c:idx val="0"/>
          <c:order val="0"/>
          <c:tx>
            <c:strRef>
              <c:f>Sheet1!$B$1</c:f>
              <c:strCache>
                <c:ptCount val="1"/>
                <c:pt idx="0">
                  <c:v>Column1</c:v>
                </c:pt>
              </c:strCache>
            </c:strRef>
          </c:tx>
          <c:spPr>
            <a:solidFill>
              <a:srgbClr val="B84200"/>
            </a:solidFill>
            <a:ln>
              <a:noFill/>
            </a:ln>
            <a:effectLst/>
          </c:spPr>
          <c:invertIfNegative val="0"/>
          <c:dPt>
            <c:idx val="1"/>
            <c:invertIfNegative val="0"/>
            <c:bubble3D val="0"/>
            <c:spPr>
              <a:solidFill>
                <a:srgbClr val="2F1750"/>
              </a:solidFill>
              <a:ln>
                <a:noFill/>
              </a:ln>
              <a:effectLst/>
            </c:spPr>
            <c:extLst>
              <c:ext xmlns:c16="http://schemas.microsoft.com/office/drawing/2014/chart" uri="{C3380CC4-5D6E-409C-BE32-E72D297353CC}">
                <c16:uniqueId val="{00000001-D5CB-435E-B7ED-28B4DD8CF6AC}"/>
              </c:ext>
            </c:extLst>
          </c:dPt>
          <c:dLbls>
            <c:dLbl>
              <c:idx val="1"/>
              <c:layout>
                <c:manualLayout>
                  <c:x val="-2.5862899238709595E-4"/>
                  <c:y val="5.3748433065439532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2F1750"/>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40186159796076"/>
                      <c:h val="7.8325347167579232E-2"/>
                    </c:manualLayout>
                  </c15:layout>
                </c:ext>
                <c:ext xmlns:c16="http://schemas.microsoft.com/office/drawing/2014/chart" uri="{C3380CC4-5D6E-409C-BE32-E72D297353CC}">
                  <c16:uniqueId val="{00000001-D5CB-435E-B7ED-28B4DD8CF6A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B84200"/>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Orlando</c:v>
                </c:pt>
                <c:pt idx="1">
                  <c:v>Las Vegas</c:v>
                </c:pt>
                <c:pt idx="2">
                  <c:v>Salt Lake City</c:v>
                </c:pt>
                <c:pt idx="3">
                  <c:v>Los Angeles</c:v>
                </c:pt>
                <c:pt idx="4">
                  <c:v>Austin</c:v>
                </c:pt>
                <c:pt idx="5">
                  <c:v>Denver</c:v>
                </c:pt>
                <c:pt idx="6">
                  <c:v>Miami</c:v>
                </c:pt>
                <c:pt idx="7">
                  <c:v>Portland</c:v>
                </c:pt>
              </c:strCache>
            </c:strRef>
          </c:cat>
          <c:val>
            <c:numRef>
              <c:f>Sheet1!$B$2:$B$9</c:f>
              <c:numCache>
                <c:formatCode>"$"#,##0_);[Red]\("$"#,##0\)</c:formatCode>
                <c:ptCount val="8"/>
                <c:pt idx="0">
                  <c:v>79.913265837093732</c:v>
                </c:pt>
                <c:pt idx="1">
                  <c:v>119.53754533845429</c:v>
                </c:pt>
                <c:pt idx="2">
                  <c:v>211.33263273883225</c:v>
                </c:pt>
                <c:pt idx="3">
                  <c:v>215.78632074642047</c:v>
                </c:pt>
                <c:pt idx="4">
                  <c:v>262.0280089593374</c:v>
                </c:pt>
                <c:pt idx="5">
                  <c:v>290.95652886837297</c:v>
                </c:pt>
                <c:pt idx="6">
                  <c:v>292.73859922043613</c:v>
                </c:pt>
                <c:pt idx="7">
                  <c:v>471.30930347909901</c:v>
                </c:pt>
              </c:numCache>
            </c:numRef>
          </c:val>
          <c:extLst>
            <c:ext xmlns:c16="http://schemas.microsoft.com/office/drawing/2014/chart" uri="{C3380CC4-5D6E-409C-BE32-E72D297353CC}">
              <c16:uniqueId val="{00000002-D5CB-435E-B7ED-28B4DD8CF6AC}"/>
            </c:ext>
          </c:extLst>
        </c:ser>
        <c:dLbls>
          <c:dLblPos val="outEnd"/>
          <c:showLegendKey val="0"/>
          <c:showVal val="1"/>
          <c:showCatName val="0"/>
          <c:showSerName val="0"/>
          <c:showPercent val="0"/>
          <c:showBubbleSize val="0"/>
        </c:dLbls>
        <c:gapWidth val="50"/>
        <c:axId val="785378320"/>
        <c:axId val="785383120"/>
      </c:barChart>
      <c:catAx>
        <c:axId val="7853783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Narrow" panose="020B0606020202030204" pitchFamily="34" charset="0"/>
                <a:ea typeface="+mn-ea"/>
                <a:cs typeface="+mn-cs"/>
              </a:defRPr>
            </a:pPr>
            <a:endParaRPr lang="en-US"/>
          </a:p>
        </c:txPr>
        <c:crossAx val="785383120"/>
        <c:crosses val="autoZero"/>
        <c:auto val="1"/>
        <c:lblAlgn val="ctr"/>
        <c:lblOffset val="100"/>
        <c:noMultiLvlLbl val="0"/>
      </c:catAx>
      <c:valAx>
        <c:axId val="785383120"/>
        <c:scaling>
          <c:orientation val="minMax"/>
          <c:max val="600"/>
        </c:scaling>
        <c:delete val="1"/>
        <c:axPos val="l"/>
        <c:numFmt formatCode="&quot;$&quot;#,##0_);[Red]\(&quot;$&quot;#,##0\)" sourceLinked="1"/>
        <c:majorTickMark val="out"/>
        <c:minorTickMark val="none"/>
        <c:tickLblPos val="nextTo"/>
        <c:crossAx val="785378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5446682918372"/>
          <c:y val="0.10138845503409201"/>
          <c:w val="0.86668022164530334"/>
          <c:h val="0.80436183849111886"/>
        </c:manualLayout>
      </c:layout>
      <c:areaChart>
        <c:grouping val="standard"/>
        <c:varyColors val="0"/>
        <c:ser>
          <c:idx val="0"/>
          <c:order val="3"/>
          <c:tx>
            <c:v> Cash Balance</c:v>
          </c:tx>
          <c:spPr>
            <a:solidFill>
              <a:srgbClr val="CCCCCC"/>
            </a:solidFill>
          </c:spPr>
          <c:cat>
            <c:strRef>
              <c:f>Sheet1!$M$6:$W$6</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Sheet1!$M$12:$W$12</c:f>
              <c:numCache>
                <c:formatCode>_("$"* #,##0.00,," M"_);[Red]_("$"* \(#,##0.00,,\ "M"\);_("$"* "-"??_);_(@_)</c:formatCode>
                <c:ptCount val="11"/>
                <c:pt idx="0">
                  <c:v>365825981.12715751</c:v>
                </c:pt>
                <c:pt idx="1">
                  <c:v>293512609.28719497</c:v>
                </c:pt>
                <c:pt idx="2">
                  <c:v>234960012.92851675</c:v>
                </c:pt>
                <c:pt idx="3">
                  <c:v>150401567.27348125</c:v>
                </c:pt>
                <c:pt idx="4">
                  <c:v>11897129.917732179</c:v>
                </c:pt>
                <c:pt idx="5">
                  <c:v>-131053419.87297201</c:v>
                </c:pt>
                <c:pt idx="6">
                  <c:v>-200219095.23387212</c:v>
                </c:pt>
                <c:pt idx="7">
                  <c:v>-283210912.99426222</c:v>
                </c:pt>
                <c:pt idx="8">
                  <c:v>-435582963.55145729</c:v>
                </c:pt>
                <c:pt idx="9">
                  <c:v>-598081662.90774548</c:v>
                </c:pt>
                <c:pt idx="10">
                  <c:v>-849665357.97393036</c:v>
                </c:pt>
              </c:numCache>
            </c:numRef>
          </c:val>
          <c:extLst>
            <c:ext xmlns:c16="http://schemas.microsoft.com/office/drawing/2014/chart" uri="{C3380CC4-5D6E-409C-BE32-E72D297353CC}">
              <c16:uniqueId val="{00000000-1E4B-4CC4-8876-6D65ADB17F0D}"/>
            </c:ext>
          </c:extLst>
        </c:ser>
        <c:dLbls>
          <c:showLegendKey val="0"/>
          <c:showVal val="0"/>
          <c:showCatName val="0"/>
          <c:showSerName val="0"/>
          <c:showPercent val="0"/>
          <c:showBubbleSize val="0"/>
        </c:dLbls>
        <c:axId val="986737152"/>
        <c:axId val="986750880"/>
      </c:areaChart>
      <c:barChart>
        <c:barDir val="col"/>
        <c:grouping val="clustered"/>
        <c:varyColors val="0"/>
        <c:ser>
          <c:idx val="1"/>
          <c:order val="0"/>
          <c:tx>
            <c:v> Revenue</c:v>
          </c:tx>
          <c:spPr>
            <a:solidFill>
              <a:srgbClr val="2F1750"/>
            </a:solidFill>
            <a:ln>
              <a:noFill/>
            </a:ln>
          </c:spPr>
          <c:invertIfNegative val="0"/>
          <c:val>
            <c:numRef>
              <c:f>Sheet1!$M$8:$W$8</c:f>
              <c:numCache>
                <c:formatCode>_("$"* #,##0.00,,\ "M"_);_("$"* \(#,##0.00\);_("$"* "-"??_);_(@_)</c:formatCode>
                <c:ptCount val="11"/>
                <c:pt idx="0">
                  <c:v>439553443.60011715</c:v>
                </c:pt>
                <c:pt idx="1">
                  <c:v>417212746.49060953</c:v>
                </c:pt>
                <c:pt idx="2">
                  <c:v>410364147.6128912</c:v>
                </c:pt>
                <c:pt idx="3">
                  <c:v>424316388.61618471</c:v>
                </c:pt>
                <c:pt idx="4">
                  <c:v>438902641.3045724</c:v>
                </c:pt>
                <c:pt idx="5">
                  <c:v>454708255.05678564</c:v>
                </c:pt>
                <c:pt idx="6">
                  <c:v>467655087.3475064</c:v>
                </c:pt>
                <c:pt idx="7">
                  <c:v>481410657.30859631</c:v>
                </c:pt>
                <c:pt idx="8">
                  <c:v>494927411.01925755</c:v>
                </c:pt>
                <c:pt idx="9">
                  <c:v>509036005.29351282</c:v>
                </c:pt>
                <c:pt idx="10">
                  <c:v>523317866.25307941</c:v>
                </c:pt>
              </c:numCache>
            </c:numRef>
          </c:val>
          <c:extLst>
            <c:ext xmlns:c16="http://schemas.microsoft.com/office/drawing/2014/chart" uri="{C3380CC4-5D6E-409C-BE32-E72D297353CC}">
              <c16:uniqueId val="{00000001-1E4B-4CC4-8876-6D65ADB17F0D}"/>
            </c:ext>
          </c:extLst>
        </c:ser>
        <c:ser>
          <c:idx val="2"/>
          <c:order val="1"/>
          <c:tx>
            <c:v> Expenditures</c:v>
          </c:tx>
          <c:spPr>
            <a:solidFill>
              <a:srgbClr val="B84200"/>
            </a:solidFill>
            <a:ln>
              <a:noFill/>
            </a:ln>
            <a:effectLst/>
          </c:spPr>
          <c:invertIfNegative val="0"/>
          <c:val>
            <c:numRef>
              <c:f>Sheet1!$M$9:$W$9</c:f>
              <c:numCache>
                <c:formatCode>_("$"* #,##0.00,," M"_);[Red]_("$"* \(#,##0.00,,\ "M"\);_("$"* "-"??_);_(@_)</c:formatCode>
                <c:ptCount val="11"/>
                <c:pt idx="0">
                  <c:v>470172084.60545969</c:v>
                </c:pt>
                <c:pt idx="1">
                  <c:v>489558225.9245261</c:v>
                </c:pt>
                <c:pt idx="2">
                  <c:v>469118856.24933314</c:v>
                </c:pt>
                <c:pt idx="3">
                  <c:v>509273545.0555408</c:v>
                </c:pt>
                <c:pt idx="4">
                  <c:v>577407078.66032147</c:v>
                </c:pt>
                <c:pt idx="5">
                  <c:v>597658804.84748983</c:v>
                </c:pt>
                <c:pt idx="6">
                  <c:v>536820762.70840651</c:v>
                </c:pt>
                <c:pt idx="7">
                  <c:v>564402475.06898642</c:v>
                </c:pt>
                <c:pt idx="8">
                  <c:v>647299461.57645261</c:v>
                </c:pt>
                <c:pt idx="9">
                  <c:v>671534704.64980102</c:v>
                </c:pt>
                <c:pt idx="10">
                  <c:v>774901561.31926429</c:v>
                </c:pt>
              </c:numCache>
            </c:numRef>
          </c:val>
          <c:extLst>
            <c:ext xmlns:c16="http://schemas.microsoft.com/office/drawing/2014/chart" uri="{C3380CC4-5D6E-409C-BE32-E72D297353CC}">
              <c16:uniqueId val="{00000002-1E4B-4CC4-8876-6D65ADB17F0D}"/>
            </c:ext>
          </c:extLst>
        </c:ser>
        <c:dLbls>
          <c:showLegendKey val="0"/>
          <c:showVal val="0"/>
          <c:showCatName val="0"/>
          <c:showSerName val="0"/>
          <c:showPercent val="0"/>
          <c:showBubbleSize val="0"/>
        </c:dLbls>
        <c:gapWidth val="50"/>
        <c:overlap val="25"/>
        <c:axId val="986737152"/>
        <c:axId val="986750880"/>
      </c:barChart>
      <c:lineChart>
        <c:grouping val="standard"/>
        <c:varyColors val="0"/>
        <c:ser>
          <c:idx val="4"/>
          <c:order val="4"/>
          <c:tx>
            <c:strRef>
              <c:f>Sheet1!$A$18</c:f>
              <c:strCache>
                <c:ptCount val="1"/>
                <c:pt idx="0">
                  <c:v>Sources and Uses Placeholder</c:v>
                </c:pt>
              </c:strCache>
            </c:strRef>
          </c:tx>
          <c:spPr>
            <a:ln w="28575" cap="rnd">
              <a:noFill/>
              <a:round/>
            </a:ln>
            <a:effectLst/>
          </c:spPr>
          <c:marker>
            <c:symbol val="none"/>
          </c:marker>
          <c:dLbls>
            <c:dLbl>
              <c:idx val="0"/>
              <c:tx>
                <c:rich>
                  <a:bodyPr/>
                  <a:lstStyle/>
                  <a:p>
                    <a:fld id="{24E10312-397F-46C5-907D-1669AE3B236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E4B-4CC4-8876-6D65ADB17F0D}"/>
                </c:ext>
              </c:extLst>
            </c:dLbl>
            <c:dLbl>
              <c:idx val="1"/>
              <c:tx>
                <c:rich>
                  <a:bodyPr/>
                  <a:lstStyle/>
                  <a:p>
                    <a:fld id="{AD239A34-3048-487A-ACC0-EA5EB60332C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E4B-4CC4-8876-6D65ADB17F0D}"/>
                </c:ext>
              </c:extLst>
            </c:dLbl>
            <c:dLbl>
              <c:idx val="2"/>
              <c:tx>
                <c:rich>
                  <a:bodyPr/>
                  <a:lstStyle/>
                  <a:p>
                    <a:fld id="{DFB3AE5D-0673-4810-BFF3-A61ED2942A4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E4B-4CC4-8876-6D65ADB17F0D}"/>
                </c:ext>
              </c:extLst>
            </c:dLbl>
            <c:dLbl>
              <c:idx val="3"/>
              <c:tx>
                <c:rich>
                  <a:bodyPr/>
                  <a:lstStyle/>
                  <a:p>
                    <a:fld id="{584A0B89-12D0-4D7C-B2F3-E6E009C0343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E4B-4CC4-8876-6D65ADB17F0D}"/>
                </c:ext>
              </c:extLst>
            </c:dLbl>
            <c:dLbl>
              <c:idx val="4"/>
              <c:tx>
                <c:rich>
                  <a:bodyPr/>
                  <a:lstStyle/>
                  <a:p>
                    <a:fld id="{DC713A5E-5BE6-4538-BF09-95986610943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1E4B-4CC4-8876-6D65ADB17F0D}"/>
                </c:ext>
              </c:extLst>
            </c:dLbl>
            <c:dLbl>
              <c:idx val="5"/>
              <c:tx>
                <c:rich>
                  <a:bodyPr/>
                  <a:lstStyle/>
                  <a:p>
                    <a:fld id="{F59B8093-392A-414E-B795-26D28912B06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1E4B-4CC4-8876-6D65ADB17F0D}"/>
                </c:ext>
              </c:extLst>
            </c:dLbl>
            <c:dLbl>
              <c:idx val="6"/>
              <c:tx>
                <c:rich>
                  <a:bodyPr/>
                  <a:lstStyle/>
                  <a:p>
                    <a:fld id="{B8FCD85C-8E9E-4664-A3DE-AE85591EFDA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1E4B-4CC4-8876-6D65ADB17F0D}"/>
                </c:ext>
              </c:extLst>
            </c:dLbl>
            <c:dLbl>
              <c:idx val="7"/>
              <c:tx>
                <c:rich>
                  <a:bodyPr/>
                  <a:lstStyle/>
                  <a:p>
                    <a:fld id="{759B70FC-3216-4EE9-82B4-7049BE92B34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1E4B-4CC4-8876-6D65ADB17F0D}"/>
                </c:ext>
              </c:extLst>
            </c:dLbl>
            <c:dLbl>
              <c:idx val="8"/>
              <c:tx>
                <c:rich>
                  <a:bodyPr/>
                  <a:lstStyle/>
                  <a:p>
                    <a:fld id="{486E3638-83BD-4648-BE5E-2C6A0124260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1E4B-4CC4-8876-6D65ADB17F0D}"/>
                </c:ext>
              </c:extLst>
            </c:dLbl>
            <c:dLbl>
              <c:idx val="9"/>
              <c:tx>
                <c:rich>
                  <a:bodyPr/>
                  <a:lstStyle/>
                  <a:p>
                    <a:fld id="{25C505B0-9642-49A2-A2FC-B5091A62A6C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1E4B-4CC4-8876-6D65ADB17F0D}"/>
                </c:ext>
              </c:extLst>
            </c:dLbl>
            <c:dLbl>
              <c:idx val="10"/>
              <c:tx>
                <c:rich>
                  <a:bodyPr/>
                  <a:lstStyle/>
                  <a:p>
                    <a:fld id="{84472D5C-055A-4DE6-92CA-8324DB3475C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1E4B-4CC4-8876-6D65ADB17F0D}"/>
                </c:ext>
              </c:extLst>
            </c:dLbl>
            <c:numFmt formatCode="&quot;$&quot;#,##0.00_);[Red]\(&quot;$&quot;#,##0.00\)" sourceLinked="0"/>
            <c:spPr>
              <a:noFill/>
              <a:ln>
                <a:noFill/>
              </a:ln>
              <a:effectLst/>
            </c:spPr>
            <c:txPr>
              <a:bodyPr rot="0" spcFirstLastPara="1" vertOverflow="ellipsis" vert="horz" wrap="square" lIns="9144" tIns="19050" rIns="9144" bIns="19050" anchor="ctr" anchorCtr="1">
                <a:spAutoFit/>
              </a:bodyPr>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val>
            <c:numRef>
              <c:f>Sheet1!$M$18:$W$18</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mooth val="0"/>
          <c:extLst>
            <c:ext xmlns:c15="http://schemas.microsoft.com/office/drawing/2012/chart" uri="{02D57815-91ED-43cb-92C2-25804820EDAC}">
              <c15:datalabelsRange>
                <c15:f>Sheet1!$M$16:$W$16</c15:f>
                <c15:dlblRangeCache>
                  <c:ptCount val="11"/>
                  <c:pt idx="0">
                    <c:v>-$30.6M</c:v>
                  </c:pt>
                  <c:pt idx="1">
                    <c:v>-$72.3M</c:v>
                  </c:pt>
                  <c:pt idx="2">
                    <c:v>-$58.8M</c:v>
                  </c:pt>
                  <c:pt idx="3">
                    <c:v>-$85.0M</c:v>
                  </c:pt>
                  <c:pt idx="4">
                    <c:v>-$138.5M</c:v>
                  </c:pt>
                  <c:pt idx="5">
                    <c:v>-$143.0M</c:v>
                  </c:pt>
                  <c:pt idx="6">
                    <c:v>-$69.2M</c:v>
                  </c:pt>
                  <c:pt idx="7">
                    <c:v>-$83.0M</c:v>
                  </c:pt>
                  <c:pt idx="8">
                    <c:v>-$152.4M</c:v>
                  </c:pt>
                  <c:pt idx="9">
                    <c:v>-$162.5M</c:v>
                  </c:pt>
                  <c:pt idx="10">
                    <c:v>-$251.6M</c:v>
                  </c:pt>
                </c15:dlblRangeCache>
              </c15:datalabelsRange>
            </c:ext>
            <c:ext xmlns:c16="http://schemas.microsoft.com/office/drawing/2014/chart" uri="{C3380CC4-5D6E-409C-BE32-E72D297353CC}">
              <c16:uniqueId val="{0000000E-1E4B-4CC4-8876-6D65ADB17F0D}"/>
            </c:ext>
          </c:extLst>
        </c:ser>
        <c:dLbls>
          <c:showLegendKey val="0"/>
          <c:showVal val="0"/>
          <c:showCatName val="0"/>
          <c:showSerName val="0"/>
          <c:showPercent val="0"/>
          <c:showBubbleSize val="0"/>
        </c:dLbls>
        <c:marker val="1"/>
        <c:smooth val="0"/>
        <c:axId val="986737152"/>
        <c:axId val="986750880"/>
        <c:extLst>
          <c:ext xmlns:c15="http://schemas.microsoft.com/office/drawing/2012/chart" uri="{02D57815-91ED-43cb-92C2-25804820EDAC}">
            <c15:filteredLineSeries>
              <c15:ser>
                <c:idx val="3"/>
                <c:order val="2"/>
                <c:tx>
                  <c:strRef>
                    <c:extLst>
                      <c:ext uri="{02D57815-91ED-43cb-92C2-25804820EDAC}">
                        <c15:formulaRef>
                          <c15:sqref>Sheet1!$A$13</c15:sqref>
                        </c15:formulaRef>
                      </c:ext>
                    </c:extLst>
                    <c:strCache>
                      <c:ptCount val="1"/>
                      <c:pt idx="0">
                        <c:v> Reserve Requirement</c:v>
                      </c:pt>
                    </c:strCache>
                  </c:strRef>
                </c:tx>
                <c:spPr>
                  <a:ln w="31750" cap="rnd">
                    <a:solidFill>
                      <a:schemeClr val="tx1"/>
                    </a:solidFill>
                    <a:round/>
                  </a:ln>
                  <a:effectLst/>
                </c:spPr>
                <c:marker>
                  <c:symbol val="none"/>
                </c:marker>
                <c:val>
                  <c:numRef>
                    <c:extLst>
                      <c:ext uri="{02D57815-91ED-43cb-92C2-25804820EDAC}">
                        <c15:formulaRef>
                          <c15:sqref>Sheet1!$L$13:$V$13</c15:sqref>
                        </c15:formulaRef>
                      </c:ext>
                    </c:extLst>
                    <c:numCache>
                      <c:formatCode>_("$"* #,##0.00,," M"_);[Red]_("$"* \(#,##0.00,,\ "M"\);_("$"* "-"??_);_(@_)</c:formatCode>
                      <c:ptCount val="11"/>
                      <c:pt idx="0">
                        <c:v>163307987</c:v>
                      </c:pt>
                      <c:pt idx="1">
                        <c:v>184311023.13607383</c:v>
                      </c:pt>
                      <c:pt idx="2">
                        <c:v>200321334.35251245</c:v>
                      </c:pt>
                      <c:pt idx="3">
                        <c:v>214155606.81119674</c:v>
                      </c:pt>
                      <c:pt idx="4">
                        <c:v>227695457.2498537</c:v>
                      </c:pt>
                      <c:pt idx="5">
                        <c:v>240886289.58295947</c:v>
                      </c:pt>
                      <c:pt idx="6">
                        <c:v>254367323.8518554</c:v>
                      </c:pt>
                      <c:pt idx="7">
                        <c:v>267729107.062969</c:v>
                      </c:pt>
                      <c:pt idx="8">
                        <c:v>282740273.31959689</c:v>
                      </c:pt>
                      <c:pt idx="9">
                        <c:v>297642273.74837804</c:v>
                      </c:pt>
                      <c:pt idx="10">
                        <c:v>313341785.01209438</c:v>
                      </c:pt>
                    </c:numCache>
                  </c:numRef>
                </c:val>
                <c:smooth val="0"/>
                <c:extLst>
                  <c:ext xmlns:c16="http://schemas.microsoft.com/office/drawing/2014/chart" uri="{C3380CC4-5D6E-409C-BE32-E72D297353CC}">
                    <c16:uniqueId val="{0000000F-1E4B-4CC4-8876-6D65ADB17F0D}"/>
                  </c:ext>
                </c:extLst>
              </c15:ser>
            </c15:filteredLineSeries>
          </c:ext>
        </c:extLst>
      </c:lineChart>
      <c:catAx>
        <c:axId val="98673715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986750880"/>
        <c:crosses val="autoZero"/>
        <c:auto val="1"/>
        <c:lblAlgn val="ctr"/>
        <c:lblOffset val="100"/>
        <c:noMultiLvlLbl val="0"/>
      </c:catAx>
      <c:valAx>
        <c:axId val="986750880"/>
        <c:scaling>
          <c:orientation val="minMax"/>
          <c:min val="-1200000000"/>
        </c:scaling>
        <c:delete val="0"/>
        <c:axPos val="l"/>
        <c:majorGridlines>
          <c:spPr>
            <a:ln w="9525" cap="flat" cmpd="sng" algn="ctr">
              <a:solidFill>
                <a:schemeClr val="bg1">
                  <a:lumMod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986737152"/>
        <c:crosses val="autoZero"/>
        <c:crossBetween val="between"/>
        <c:majorUnit val="200000000"/>
        <c:dispUnits>
          <c:builtInUnit val="millions"/>
          <c:dispUnitsLbl>
            <c:layout>
              <c:manualLayout>
                <c:xMode val="edge"/>
                <c:yMode val="edge"/>
                <c:x val="1.1598752656597457E-2"/>
                <c:y val="0.1080097588957918"/>
              </c:manualLayout>
            </c:layout>
            <c:txPr>
              <a:bodyPr/>
              <a:lstStyle/>
              <a:p>
                <a:pPr>
                  <a:defRPr sz="1800" b="0">
                    <a:solidFill>
                      <a:schemeClr val="tx1"/>
                    </a:solidFill>
                    <a:latin typeface="Arial Narrow" panose="020B0606020202030204" pitchFamily="34" charset="0"/>
                  </a:defRPr>
                </a:pPr>
                <a:endParaRPr lang="en-US"/>
              </a:p>
            </c:txPr>
          </c:dispUnitsLbl>
        </c:dispUnits>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Sheet1!$B$2</c:f>
              <c:strCache>
                <c:ptCount val="1"/>
                <c:pt idx="0">
                  <c:v>Motor Vehicle Fuel Tax</c:v>
                </c:pt>
              </c:strCache>
            </c:strRef>
          </c:tx>
          <c:spPr>
            <a:solidFill>
              <a:srgbClr val="2F1750"/>
            </a:solidFill>
            <a:ln>
              <a:noFill/>
            </a:ln>
            <a:effectLst/>
          </c:spPr>
          <c:invertIfNegative val="0"/>
          <c:cat>
            <c:strRef>
              <c:f>Sheet1!$A$12:$A$21</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Sheet1!$B$12:$B$21</c:f>
              <c:numCache>
                <c:formatCode>_("$"* #,##0.00,," M"_);_("$"* \(#,##0.00,," M"\);_("$"* "-"??_);_(@_)</c:formatCode>
                <c:ptCount val="10"/>
                <c:pt idx="0">
                  <c:v>68248968.5</c:v>
                </c:pt>
                <c:pt idx="1">
                  <c:v>70708934</c:v>
                </c:pt>
                <c:pt idx="2">
                  <c:v>72691642.359999999</c:v>
                </c:pt>
                <c:pt idx="3">
                  <c:v>74018287.049999997</c:v>
                </c:pt>
                <c:pt idx="4">
                  <c:v>74801402</c:v>
                </c:pt>
                <c:pt idx="5">
                  <c:v>68443992</c:v>
                </c:pt>
                <c:pt idx="6">
                  <c:v>68014551</c:v>
                </c:pt>
                <c:pt idx="7">
                  <c:v>73139951</c:v>
                </c:pt>
                <c:pt idx="8">
                  <c:v>72379042</c:v>
                </c:pt>
                <c:pt idx="9" formatCode="_(&quot;$&quot;* #,##0.00,,\ &quot;M&quot;_);_(&quot;$&quot;* \(#,##0.00\);_(&quot;$&quot;* &quot;-&quot;??_);_(@_)">
                  <c:v>72748378</c:v>
                </c:pt>
              </c:numCache>
            </c:numRef>
          </c:val>
          <c:extLst>
            <c:ext xmlns:c16="http://schemas.microsoft.com/office/drawing/2014/chart" uri="{C3380CC4-5D6E-409C-BE32-E72D297353CC}">
              <c16:uniqueId val="{00000000-52C9-408E-9C32-41C0E8D78484}"/>
            </c:ext>
          </c:extLst>
        </c:ser>
        <c:ser>
          <c:idx val="1"/>
          <c:order val="1"/>
          <c:tx>
            <c:strRef>
              <c:f>Sheet1!$C$2</c:f>
              <c:strCache>
                <c:ptCount val="1"/>
                <c:pt idx="0">
                  <c:v>Fuel Revenue Indexing</c:v>
                </c:pt>
              </c:strCache>
            </c:strRef>
          </c:tx>
          <c:spPr>
            <a:solidFill>
              <a:srgbClr val="B84200"/>
            </a:solidFill>
            <a:ln>
              <a:noFill/>
            </a:ln>
            <a:effectLst/>
          </c:spPr>
          <c:invertIfNegative val="0"/>
          <c:cat>
            <c:strRef>
              <c:f>Sheet1!$A$12:$A$21</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Sheet1!$C$12:$C$21</c:f>
              <c:numCache>
                <c:formatCode>_("$"* #,##0.00,," M"_);_("$"* \(#,##0.00,," M"\);_("$"* "-"??_);_(@_)</c:formatCode>
                <c:ptCount val="10"/>
                <c:pt idx="0">
                  <c:v>53320277</c:v>
                </c:pt>
                <c:pt idx="1">
                  <c:v>80615281.629999995</c:v>
                </c:pt>
                <c:pt idx="2">
                  <c:v>86083023.849999994</c:v>
                </c:pt>
                <c:pt idx="3">
                  <c:v>89575222</c:v>
                </c:pt>
                <c:pt idx="4">
                  <c:v>92039435</c:v>
                </c:pt>
                <c:pt idx="5">
                  <c:v>83815100</c:v>
                </c:pt>
                <c:pt idx="6">
                  <c:v>89690817</c:v>
                </c:pt>
                <c:pt idx="7">
                  <c:v>87494069</c:v>
                </c:pt>
                <c:pt idx="8">
                  <c:v>89395252</c:v>
                </c:pt>
                <c:pt idx="9" formatCode="_(&quot;$&quot;* #,##0.00,,\ &quot;M&quot;_);_(&quot;$&quot;* \(#,##0.00\);_(&quot;$&quot;* &quot;-&quot;??_);_(@_)">
                  <c:v>91548385</c:v>
                </c:pt>
              </c:numCache>
            </c:numRef>
          </c:val>
          <c:extLst>
            <c:ext xmlns:c16="http://schemas.microsoft.com/office/drawing/2014/chart" uri="{C3380CC4-5D6E-409C-BE32-E72D297353CC}">
              <c16:uniqueId val="{00000001-52C9-408E-9C32-41C0E8D78484}"/>
            </c:ext>
          </c:extLst>
        </c:ser>
        <c:ser>
          <c:idx val="2"/>
          <c:order val="2"/>
          <c:tx>
            <c:strRef>
              <c:f>Sheet1!$D$2</c:f>
              <c:strCache>
                <c:ptCount val="1"/>
                <c:pt idx="0">
                  <c:v>FRI 2</c:v>
                </c:pt>
              </c:strCache>
            </c:strRef>
          </c:tx>
          <c:spPr>
            <a:solidFill>
              <a:srgbClr val="B84200"/>
            </a:solidFill>
            <a:ln>
              <a:noFill/>
            </a:ln>
            <a:effectLst/>
          </c:spPr>
          <c:invertIfNegative val="0"/>
          <c:cat>
            <c:strRef>
              <c:f>Sheet1!$A$12:$A$21</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Sheet1!$D$12:$D$21</c:f>
              <c:numCache>
                <c:formatCode>_("$"* #,##0.00,," M"_);_("$"* \(#,##0.00,," M"\);_("$"* "-"??_);_(@_)</c:formatCode>
                <c:ptCount val="10"/>
                <c:pt idx="0">
                  <c:v>0</c:v>
                </c:pt>
                <c:pt idx="1">
                  <c:v>0</c:v>
                </c:pt>
                <c:pt idx="2">
                  <c:v>0</c:v>
                </c:pt>
                <c:pt idx="3">
                  <c:v>6897622</c:v>
                </c:pt>
                <c:pt idx="4">
                  <c:v>13691110</c:v>
                </c:pt>
                <c:pt idx="5">
                  <c:v>16473229</c:v>
                </c:pt>
                <c:pt idx="6">
                  <c:v>24480224</c:v>
                </c:pt>
                <c:pt idx="7">
                  <c:v>32962428</c:v>
                </c:pt>
                <c:pt idx="8">
                  <c:v>42935375</c:v>
                </c:pt>
                <c:pt idx="9" formatCode="_(&quot;$&quot;* #,##0.00,,\ &quot;M&quot;_);_(&quot;$&quot;* \(#,##0.00\);_(&quot;$&quot;* &quot;-&quot;??_);_(@_)">
                  <c:v>60909131</c:v>
                </c:pt>
              </c:numCache>
            </c:numRef>
          </c:val>
          <c:extLst>
            <c:ext xmlns:c16="http://schemas.microsoft.com/office/drawing/2014/chart" uri="{C3380CC4-5D6E-409C-BE32-E72D297353CC}">
              <c16:uniqueId val="{00000002-52C9-408E-9C32-41C0E8D78484}"/>
            </c:ext>
          </c:extLst>
        </c:ser>
        <c:dLbls>
          <c:showLegendKey val="0"/>
          <c:showVal val="0"/>
          <c:showCatName val="0"/>
          <c:showSerName val="0"/>
          <c:showPercent val="0"/>
          <c:showBubbleSize val="0"/>
        </c:dLbls>
        <c:gapWidth val="50"/>
        <c:overlap val="100"/>
        <c:axId val="1342263135"/>
        <c:axId val="25098959"/>
      </c:barChart>
      <c:catAx>
        <c:axId val="1342263135"/>
        <c:scaling>
          <c:orientation val="minMax"/>
        </c:scaling>
        <c:delete val="0"/>
        <c:axPos val="b"/>
        <c:numFmt formatCode="General" sourceLinked="1"/>
        <c:majorTickMark val="none"/>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25098959"/>
        <c:crosses val="autoZero"/>
        <c:auto val="1"/>
        <c:lblAlgn val="ctr"/>
        <c:lblOffset val="100"/>
        <c:noMultiLvlLbl val="0"/>
      </c:catAx>
      <c:valAx>
        <c:axId val="2509895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quot; M&quot;_);_(&quot;$&quot;* \(#,##0.00,,&quot; M&quot;\);_(&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1342263135"/>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31184383202099E-2"/>
          <c:y val="0.17065185768072183"/>
          <c:w val="0.88472867321761395"/>
          <c:h val="0.65358081843346028"/>
        </c:manualLayout>
      </c:layout>
      <c:barChart>
        <c:barDir val="col"/>
        <c:grouping val="stacked"/>
        <c:varyColors val="0"/>
        <c:ser>
          <c:idx val="2"/>
          <c:order val="2"/>
          <c:tx>
            <c:strRef>
              <c:f>'[GAMM_FY25 3rd Quarter Update-Final.xlsx]DATA'!$A$5</c:f>
              <c:strCache>
                <c:ptCount val="1"/>
                <c:pt idx="0">
                  <c:v>COMPLETED (Cumulative)</c:v>
                </c:pt>
              </c:strCache>
            </c:strRef>
          </c:tx>
          <c:spPr>
            <a:solidFill>
              <a:schemeClr val="bg1">
                <a:lumMod val="65000"/>
              </a:schemeClr>
            </a:solidFill>
            <a:ln>
              <a:noFill/>
            </a:ln>
            <a:effectLst/>
          </c:spPr>
          <c:invertIfNegative val="0"/>
          <c:dLbls>
            <c:dLbl>
              <c:idx val="0"/>
              <c:layout>
                <c:manualLayout>
                  <c:x val="3.0208333333333334E-2"/>
                  <c:y val="-2.61191733558488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9F-4A36-88F2-DC944EC52B2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'[GAMM_FY25 3rd Quarter Update-Final.xlsx]DATA'!$B$4:$M$4</c:f>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f>'[GAMM_FY25 3rd Quarter Update-Final.xlsx]DATA'!$B$5:$M$5</c:f>
              <c:numCache>
                <c:formatCode>General</c:formatCode>
                <c:ptCount val="12"/>
                <c:pt idx="0">
                  <c:v>3</c:v>
                </c:pt>
                <c:pt idx="1">
                  <c:v>15</c:v>
                </c:pt>
                <c:pt idx="2">
                  <c:v>50</c:v>
                </c:pt>
                <c:pt idx="3">
                  <c:v>170</c:v>
                </c:pt>
                <c:pt idx="4">
                  <c:v>171</c:v>
                </c:pt>
                <c:pt idx="5">
                  <c:v>235</c:v>
                </c:pt>
                <c:pt idx="6">
                  <c:v>235</c:v>
                </c:pt>
                <c:pt idx="7">
                  <c:v>298</c:v>
                </c:pt>
                <c:pt idx="8">
                  <c:v>344</c:v>
                </c:pt>
                <c:pt idx="9">
                  <c:v>401</c:v>
                </c:pt>
                <c:pt idx="10">
                  <c:v>436</c:v>
                </c:pt>
                <c:pt idx="11">
                  <c:v>501</c:v>
                </c:pt>
              </c:numCache>
            </c:numRef>
          </c:val>
          <c:extLst>
            <c:ext xmlns:c16="http://schemas.microsoft.com/office/drawing/2014/chart" uri="{C3380CC4-5D6E-409C-BE32-E72D297353CC}">
              <c16:uniqueId val="{00000000-DAEC-4821-9637-ACEC0E6BEF98}"/>
            </c:ext>
          </c:extLst>
        </c:ser>
        <c:ser>
          <c:idx val="3"/>
          <c:order val="3"/>
          <c:tx>
            <c:strRef>
              <c:f>'[GAMM_FY25 3rd Quarter Update-Final.xlsx]DATA'!$A$6</c:f>
              <c:strCache>
                <c:ptCount val="1"/>
                <c:pt idx="0">
                  <c:v>CONSTRUCTION (Current Open)</c:v>
                </c:pt>
              </c:strCache>
            </c:strRef>
          </c:tx>
          <c:spPr>
            <a:solidFill>
              <a:srgbClr val="2F17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'[GAMM_FY25 3rd Quarter Update-Final.xlsx]DATA'!$B$4:$M$4</c:f>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f>'[GAMM_FY25 3rd Quarter Update-Final.xlsx]DATA'!$B$6:$M$6</c:f>
              <c:numCache>
                <c:formatCode>General</c:formatCode>
                <c:ptCount val="12"/>
                <c:pt idx="0">
                  <c:v>62</c:v>
                </c:pt>
                <c:pt idx="1">
                  <c:v>125</c:v>
                </c:pt>
                <c:pt idx="2">
                  <c:v>115</c:v>
                </c:pt>
                <c:pt idx="3">
                  <c:v>62</c:v>
                </c:pt>
                <c:pt idx="4">
                  <c:v>72</c:v>
                </c:pt>
                <c:pt idx="5">
                  <c:v>82</c:v>
                </c:pt>
                <c:pt idx="6">
                  <c:v>110</c:v>
                </c:pt>
                <c:pt idx="7">
                  <c:v>91</c:v>
                </c:pt>
                <c:pt idx="8">
                  <c:v>118</c:v>
                </c:pt>
                <c:pt idx="9">
                  <c:v>117</c:v>
                </c:pt>
                <c:pt idx="10">
                  <c:v>119</c:v>
                </c:pt>
                <c:pt idx="11">
                  <c:v>105</c:v>
                </c:pt>
              </c:numCache>
            </c:numRef>
          </c:val>
          <c:extLst>
            <c:ext xmlns:c16="http://schemas.microsoft.com/office/drawing/2014/chart" uri="{C3380CC4-5D6E-409C-BE32-E72D297353CC}">
              <c16:uniqueId val="{00000001-DAEC-4821-9637-ACEC0E6BEF98}"/>
            </c:ext>
          </c:extLst>
        </c:ser>
        <c:ser>
          <c:idx val="4"/>
          <c:order val="4"/>
          <c:tx>
            <c:strRef>
              <c:f>'[GAMM_FY25 3rd Quarter Update-Final.xlsx]DATA'!$A$7</c:f>
              <c:strCache>
                <c:ptCount val="1"/>
                <c:pt idx="0">
                  <c:v>DESIGN (Current Open)</c:v>
                </c:pt>
              </c:strCache>
            </c:strRef>
          </c:tx>
          <c:spPr>
            <a:solidFill>
              <a:srgbClr val="AF83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'[GAMM_FY25 3rd Quarter Update-Final.xlsx]DATA'!$B$4:$M$4</c:f>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f>'[GAMM_FY25 3rd Quarter Update-Final.xlsx]DATA'!$B$7:$M$7</c:f>
              <c:numCache>
                <c:formatCode>General</c:formatCode>
                <c:ptCount val="12"/>
                <c:pt idx="0">
                  <c:v>75</c:v>
                </c:pt>
                <c:pt idx="1">
                  <c:v>75</c:v>
                </c:pt>
                <c:pt idx="2">
                  <c:v>76</c:v>
                </c:pt>
                <c:pt idx="3">
                  <c:v>70</c:v>
                </c:pt>
                <c:pt idx="4">
                  <c:v>65</c:v>
                </c:pt>
                <c:pt idx="5">
                  <c:v>140</c:v>
                </c:pt>
                <c:pt idx="6">
                  <c:v>134</c:v>
                </c:pt>
                <c:pt idx="7">
                  <c:v>137</c:v>
                </c:pt>
                <c:pt idx="8">
                  <c:v>139</c:v>
                </c:pt>
                <c:pt idx="9">
                  <c:v>123</c:v>
                </c:pt>
                <c:pt idx="10">
                  <c:v>111</c:v>
                </c:pt>
                <c:pt idx="11">
                  <c:v>96</c:v>
                </c:pt>
              </c:numCache>
            </c:numRef>
          </c:val>
          <c:extLst>
            <c:ext xmlns:c16="http://schemas.microsoft.com/office/drawing/2014/chart" uri="{C3380CC4-5D6E-409C-BE32-E72D297353CC}">
              <c16:uniqueId val="{00000002-DAEC-4821-9637-ACEC0E6BEF98}"/>
            </c:ext>
          </c:extLst>
        </c:ser>
        <c:dLbls>
          <c:showLegendKey val="0"/>
          <c:showVal val="0"/>
          <c:showCatName val="0"/>
          <c:showSerName val="0"/>
          <c:showPercent val="0"/>
          <c:showBubbleSize val="0"/>
        </c:dLbls>
        <c:gapWidth val="150"/>
        <c:overlap val="100"/>
        <c:axId val="1274808264"/>
        <c:axId val="1274808592"/>
        <c:extLst>
          <c:ext xmlns:c15="http://schemas.microsoft.com/office/drawing/2012/chart" uri="{02D57815-91ED-43cb-92C2-25804820EDAC}">
            <c15:filteredBarSeries>
              <c15:ser>
                <c:idx val="0"/>
                <c:order val="0"/>
                <c:tx>
                  <c:strRef>
                    <c:extLst>
                      <c:ext uri="{02D57815-91ED-43cb-92C2-25804820EDAC}">
                        <c15:formulaRef>
                          <c15:sqref>'[GAMM_FY25 3rd Quarter Update-Final.xlsx]DATA'!$A$3</c15:sqref>
                        </c15:formulaRef>
                      </c:ext>
                    </c:extLst>
                    <c:strCache>
                      <c:ptCount val="1"/>
                      <c:pt idx="0">
                        <c:v>TOTAL PROJECTS BY PHASE ALL FUNDS                                                                                                                                                TOTAL PROJECTS BY PHASE ALL FUNDS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'[GAMM_FY25 3rd Quarter Update-Final.xlsx]DATA'!$B$4:$M$4</c15:sqref>
                        </c15:formulaRef>
                      </c:ext>
                    </c:extLst>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extLst>
                      <c:ext uri="{02D57815-91ED-43cb-92C2-25804820EDAC}">
                        <c15:formulaRef>
                          <c15:sqref>'[GAMM_FY25 3rd Quarter Update-Final.xlsx]DATA'!$B$3:$L$3</c15:sqref>
                        </c15:formulaRef>
                      </c:ext>
                    </c:extLst>
                    <c:numCache>
                      <c:formatCode>General</c:formatCode>
                      <c:ptCount val="11"/>
                    </c:numCache>
                  </c:numRef>
                </c:val>
                <c:extLst>
                  <c:ext xmlns:c16="http://schemas.microsoft.com/office/drawing/2014/chart" uri="{C3380CC4-5D6E-409C-BE32-E72D297353CC}">
                    <c16:uniqueId val="{00000010-DAEC-4821-9637-ACEC0E6BEF98}"/>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'[GAMM_FY25 3rd Quarter Update-Final.xlsx]DATA'!$A$4</c15:sqref>
                        </c15:formulaRef>
                      </c:ext>
                    </c:extLst>
                    <c:strCache>
                      <c:ptCount val="1"/>
                      <c:pt idx="0">
                        <c:v>PHASE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'[GAMM_FY25 3rd Quarter Update-Final.xlsx]DATA'!$B$4:$M$4</c15:sqref>
                        </c15:formulaRef>
                      </c:ext>
                    </c:extLst>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extLst xmlns:c15="http://schemas.microsoft.com/office/drawing/2012/chart">
                      <c:ext xmlns:c15="http://schemas.microsoft.com/office/drawing/2012/chart" uri="{02D57815-91ED-43cb-92C2-25804820EDAC}">
                        <c15:formulaRef>
                          <c15:sqref>'[GAMM_FY25 3rd Quarter Update-Final.xlsx]DATA'!$B$4:$I$4</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1-DAEC-4821-9637-ACEC0E6BEF98}"/>
                  </c:ext>
                </c:extLst>
              </c15:ser>
            </c15:filteredBarSeries>
          </c:ext>
        </c:extLst>
      </c:barChart>
      <c:lineChart>
        <c:grouping val="standard"/>
        <c:varyColors val="0"/>
        <c:ser>
          <c:idx val="5"/>
          <c:order val="5"/>
          <c:tx>
            <c:strRef>
              <c:f>'[GAMM_FY25 3rd Quarter Update-Final.xlsx]DATA'!$A$8</c:f>
              <c:strCache>
                <c:ptCount val="1"/>
                <c:pt idx="0">
                  <c:v>TOTAL</c:v>
                </c:pt>
              </c:strCache>
            </c:strRef>
          </c:tx>
          <c:spPr>
            <a:ln w="38100" cap="rnd">
              <a:solidFill>
                <a:srgbClr val="B84200"/>
              </a:solidFill>
              <a:round/>
            </a:ln>
            <a:effectLst/>
          </c:spPr>
          <c:marker>
            <c:symbol val="none"/>
          </c:marker>
          <c:dLbls>
            <c:dLbl>
              <c:idx val="0"/>
              <c:layout>
                <c:manualLayout>
                  <c:x val="-3.7775489186405789E-2"/>
                  <c:y val="-4.363636363636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EC-4821-9637-ACEC0E6BEF98}"/>
                </c:ext>
              </c:extLst>
            </c:dLbl>
            <c:dLbl>
              <c:idx val="1"/>
              <c:layout>
                <c:manualLayout>
                  <c:x val="-4.6014418125643664E-2"/>
                  <c:y val="-5.8181818181818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EC-4821-9637-ACEC0E6BEF98}"/>
                </c:ext>
              </c:extLst>
            </c:dLbl>
            <c:dLbl>
              <c:idx val="2"/>
              <c:layout>
                <c:manualLayout>
                  <c:x val="-5.4253347064881566E-2"/>
                  <c:y val="-5.09090909090909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EC-4821-9637-ACEC0E6BEF98}"/>
                </c:ext>
              </c:extLst>
            </c:dLbl>
            <c:dLbl>
              <c:idx val="3"/>
              <c:layout>
                <c:manualLayout>
                  <c:x val="-6.0432543769309989E-2"/>
                  <c:y val="-5.45454545454545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EC-4821-9637-ACEC0E6BEF98}"/>
                </c:ext>
              </c:extLst>
            </c:dLbl>
            <c:dLbl>
              <c:idx val="4"/>
              <c:layout>
                <c:manualLayout>
                  <c:x val="-7.4850669412976384E-2"/>
                  <c:y val="-9.0909090909090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EC-4821-9637-ACEC0E6BEF98}"/>
                </c:ext>
              </c:extLst>
            </c:dLbl>
            <c:dLbl>
              <c:idx val="5"/>
              <c:layout>
                <c:manualLayout>
                  <c:x val="-5.6313079299691038E-2"/>
                  <c:y val="-5.45454545454545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EC-4821-9637-ACEC0E6BEF98}"/>
                </c:ext>
              </c:extLst>
            </c:dLbl>
            <c:dLbl>
              <c:idx val="6"/>
              <c:layout>
                <c:manualLayout>
                  <c:x val="-3.3656024716786817E-2"/>
                  <c:y val="-4.3636363636363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EC-4821-9637-ACEC0E6BEF98}"/>
                </c:ext>
              </c:extLst>
            </c:dLbl>
            <c:dLbl>
              <c:idx val="7"/>
              <c:layout>
                <c:manualLayout>
                  <c:x val="-3.9795396419437343E-2"/>
                  <c:y val="-5.1529790660225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AEC-4821-9637-ACEC0E6BEF98}"/>
                </c:ext>
              </c:extLst>
            </c:dLbl>
            <c:dLbl>
              <c:idx val="8"/>
              <c:layout>
                <c:manualLayout>
                  <c:x val="-4.2026272256860932E-2"/>
                  <c:y val="-5.2777766234084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AEC-4821-9637-ACEC0E6BEF98}"/>
                </c:ext>
              </c:extLst>
            </c:dLbl>
            <c:dLbl>
              <c:idx val="9"/>
              <c:layout>
                <c:manualLayout>
                  <c:x val="-2.3512181879447345E-2"/>
                  <c:y val="-5.0262604063844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AEC-4821-9637-ACEC0E6BEF98}"/>
                </c:ext>
              </c:extLst>
            </c:dLbl>
            <c:dLbl>
              <c:idx val="10"/>
              <c:layout>
                <c:manualLayout>
                  <c:x val="-1.8902854707724636E-2"/>
                  <c:y val="-5.56503048312905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AEC-4821-9637-ACEC0E6BEF98}"/>
                </c:ext>
              </c:extLst>
            </c:dLbl>
            <c:dLbl>
              <c:idx val="11"/>
              <c:layout>
                <c:manualLayout>
                  <c:x val="-1.6518378516052082E-3"/>
                  <c:y val="-5.93330960009493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AEC-4821-9637-ACEC0E6BEF9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val>
            <c:numRef>
              <c:f>'[GAMM_FY25 3rd Quarter Update-Final.xlsx]DATA'!$B$8:$M$8</c:f>
              <c:numCache>
                <c:formatCode>General</c:formatCode>
                <c:ptCount val="12"/>
                <c:pt idx="0">
                  <c:v>140</c:v>
                </c:pt>
                <c:pt idx="1">
                  <c:v>215</c:v>
                </c:pt>
                <c:pt idx="2">
                  <c:v>241</c:v>
                </c:pt>
                <c:pt idx="3">
                  <c:v>302</c:v>
                </c:pt>
                <c:pt idx="4">
                  <c:v>308</c:v>
                </c:pt>
                <c:pt idx="5">
                  <c:v>457</c:v>
                </c:pt>
                <c:pt idx="6">
                  <c:v>479</c:v>
                </c:pt>
                <c:pt idx="7">
                  <c:v>526</c:v>
                </c:pt>
                <c:pt idx="8">
                  <c:v>601</c:v>
                </c:pt>
                <c:pt idx="9">
                  <c:v>641</c:v>
                </c:pt>
                <c:pt idx="10">
                  <c:v>666</c:v>
                </c:pt>
                <c:pt idx="11">
                  <c:v>702</c:v>
                </c:pt>
              </c:numCache>
            </c:numRef>
          </c:val>
          <c:smooth val="0"/>
          <c:extLst>
            <c:ext xmlns:c16="http://schemas.microsoft.com/office/drawing/2014/chart" uri="{C3380CC4-5D6E-409C-BE32-E72D297353CC}">
              <c16:uniqueId val="{0000000F-DAEC-4821-9637-ACEC0E6BEF98}"/>
            </c:ext>
          </c:extLst>
        </c:ser>
        <c:dLbls>
          <c:showLegendKey val="0"/>
          <c:showVal val="0"/>
          <c:showCatName val="0"/>
          <c:showSerName val="0"/>
          <c:showPercent val="0"/>
          <c:showBubbleSize val="0"/>
        </c:dLbls>
        <c:marker val="1"/>
        <c:smooth val="0"/>
        <c:axId val="1274808264"/>
        <c:axId val="1274808592"/>
      </c:lineChart>
      <c:catAx>
        <c:axId val="127480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74808592"/>
        <c:crosses val="autoZero"/>
        <c:auto val="1"/>
        <c:lblAlgn val="ctr"/>
        <c:lblOffset val="100"/>
        <c:noMultiLvlLbl val="0"/>
      </c:catAx>
      <c:valAx>
        <c:axId val="1274808592"/>
        <c:scaling>
          <c:orientation val="minMax"/>
          <c:max val="800"/>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74808264"/>
        <c:crosses val="autoZero"/>
        <c:crossBetween val="between"/>
      </c:valAx>
      <c:spPr>
        <a:noFill/>
        <a:ln>
          <a:noFill/>
        </a:ln>
        <a:effectLst/>
      </c:spPr>
    </c:plotArea>
    <c:legend>
      <c:legendPos val="b"/>
      <c:layout>
        <c:manualLayout>
          <c:xMode val="edge"/>
          <c:yMode val="edge"/>
          <c:x val="0.13270767716535434"/>
          <c:y val="0.88974671362739"/>
          <c:w val="0.75893782808398946"/>
          <c:h val="3.69381431213630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71305771085312"/>
          <c:y val="0.1151976219018592"/>
          <c:w val="0.78442339446567133"/>
          <c:h val="0.65532653767938642"/>
        </c:manualLayout>
      </c:layout>
      <c:barChart>
        <c:barDir val="col"/>
        <c:grouping val="stacked"/>
        <c:varyColors val="0"/>
        <c:ser>
          <c:idx val="3"/>
          <c:order val="3"/>
          <c:tx>
            <c:strRef>
              <c:f>'[GAMM_FY25 3rd Quarter Update-Final.xlsx]DATA'!$A$14</c:f>
              <c:strCache>
                <c:ptCount val="1"/>
                <c:pt idx="0">
                  <c:v>FUEL TAX Cumulative</c:v>
                </c:pt>
              </c:strCache>
            </c:strRef>
          </c:tx>
          <c:spPr>
            <a:solidFill>
              <a:srgbClr val="2F17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A9A4-4EBF-98D8-117BA6F2530D}"/>
                </c:ext>
              </c:extLst>
            </c:dLbl>
            <c:dLbl>
              <c:idx val="1"/>
              <c:delete val="1"/>
              <c:extLst>
                <c:ext xmlns:c15="http://schemas.microsoft.com/office/drawing/2012/chart" uri="{CE6537A1-D6FC-4f65-9D91-7224C49458BB}"/>
                <c:ext xmlns:c16="http://schemas.microsoft.com/office/drawing/2014/chart" uri="{C3380CC4-5D6E-409C-BE32-E72D297353CC}">
                  <c16:uniqueId val="{00000001-A9A4-4EBF-98D8-117BA6F2530D}"/>
                </c:ext>
              </c:extLst>
            </c:dLbl>
            <c:dLbl>
              <c:idx val="2"/>
              <c:delete val="1"/>
              <c:extLst>
                <c:ext xmlns:c15="http://schemas.microsoft.com/office/drawing/2012/chart" uri="{CE6537A1-D6FC-4f65-9D91-7224C49458BB}"/>
                <c:ext xmlns:c16="http://schemas.microsoft.com/office/drawing/2014/chart" uri="{C3380CC4-5D6E-409C-BE32-E72D297353CC}">
                  <c16:uniqueId val="{00000002-A9A4-4EBF-98D8-117BA6F2530D}"/>
                </c:ext>
              </c:extLst>
            </c:dLbl>
            <c:dLbl>
              <c:idx val="3"/>
              <c:delete val="1"/>
              <c:extLst>
                <c:ext xmlns:c15="http://schemas.microsoft.com/office/drawing/2012/chart" uri="{CE6537A1-D6FC-4f65-9D91-7224C49458BB}"/>
                <c:ext xmlns:c16="http://schemas.microsoft.com/office/drawing/2014/chart" uri="{C3380CC4-5D6E-409C-BE32-E72D297353CC}">
                  <c16:uniqueId val="{00000003-A9A4-4EBF-98D8-117BA6F2530D}"/>
                </c:ext>
              </c:extLst>
            </c:dLbl>
            <c:dLbl>
              <c:idx val="4"/>
              <c:delete val="1"/>
              <c:extLst>
                <c:ext xmlns:c15="http://schemas.microsoft.com/office/drawing/2012/chart" uri="{CE6537A1-D6FC-4f65-9D91-7224C49458BB}"/>
                <c:ext xmlns:c16="http://schemas.microsoft.com/office/drawing/2014/chart" uri="{C3380CC4-5D6E-409C-BE32-E72D297353CC}">
                  <c16:uniqueId val="{00000004-A9A4-4EBF-98D8-117BA6F2530D}"/>
                </c:ext>
              </c:extLst>
            </c:dLbl>
            <c:dLbl>
              <c:idx val="5"/>
              <c:delete val="1"/>
              <c:extLst>
                <c:ext xmlns:c15="http://schemas.microsoft.com/office/drawing/2012/chart" uri="{CE6537A1-D6FC-4f65-9D91-7224C49458BB}"/>
                <c:ext xmlns:c16="http://schemas.microsoft.com/office/drawing/2014/chart" uri="{C3380CC4-5D6E-409C-BE32-E72D297353CC}">
                  <c16:uniqueId val="{00000005-A9A4-4EBF-98D8-117BA6F2530D}"/>
                </c:ext>
              </c:extLst>
            </c:dLbl>
            <c:dLbl>
              <c:idx val="6"/>
              <c:delete val="1"/>
              <c:extLst>
                <c:ext xmlns:c15="http://schemas.microsoft.com/office/drawing/2012/chart" uri="{CE6537A1-D6FC-4f65-9D91-7224C49458BB}"/>
                <c:ext xmlns:c16="http://schemas.microsoft.com/office/drawing/2014/chart" uri="{C3380CC4-5D6E-409C-BE32-E72D297353CC}">
                  <c16:uniqueId val="{00000006-A9A4-4EBF-98D8-117BA6F2530D}"/>
                </c:ext>
              </c:extLst>
            </c:dLbl>
            <c:dLbl>
              <c:idx val="7"/>
              <c:delete val="1"/>
              <c:extLst>
                <c:ext xmlns:c15="http://schemas.microsoft.com/office/drawing/2012/chart" uri="{CE6537A1-D6FC-4f65-9D91-7224C49458BB}"/>
                <c:ext xmlns:c16="http://schemas.microsoft.com/office/drawing/2014/chart" uri="{C3380CC4-5D6E-409C-BE32-E72D297353CC}">
                  <c16:uniqueId val="{00000007-A9A4-4EBF-98D8-117BA6F2530D}"/>
                </c:ext>
              </c:extLst>
            </c:dLbl>
            <c:dLbl>
              <c:idx val="8"/>
              <c:delete val="1"/>
              <c:extLst>
                <c:ext xmlns:c15="http://schemas.microsoft.com/office/drawing/2012/chart" uri="{CE6537A1-D6FC-4f65-9D91-7224C49458BB}"/>
                <c:ext xmlns:c16="http://schemas.microsoft.com/office/drawing/2014/chart" uri="{C3380CC4-5D6E-409C-BE32-E72D297353CC}">
                  <c16:uniqueId val="{00000008-A9A4-4EBF-98D8-117BA6F2530D}"/>
                </c:ext>
              </c:extLst>
            </c:dLbl>
            <c:dLbl>
              <c:idx val="9"/>
              <c:delete val="1"/>
              <c:extLst>
                <c:ext xmlns:c15="http://schemas.microsoft.com/office/drawing/2012/chart" uri="{CE6537A1-D6FC-4f65-9D91-7224C49458BB}"/>
                <c:ext xmlns:c16="http://schemas.microsoft.com/office/drawing/2014/chart" uri="{C3380CC4-5D6E-409C-BE32-E72D297353CC}">
                  <c16:uniqueId val="{00000009-A9A4-4EBF-98D8-117BA6F2530D}"/>
                </c:ext>
              </c:extLst>
            </c:dLbl>
            <c:dLbl>
              <c:idx val="10"/>
              <c:delete val="1"/>
              <c:extLst>
                <c:ext xmlns:c15="http://schemas.microsoft.com/office/drawing/2012/chart" uri="{CE6537A1-D6FC-4f65-9D91-7224C49458BB}"/>
                <c:ext xmlns:c16="http://schemas.microsoft.com/office/drawing/2014/chart" uri="{C3380CC4-5D6E-409C-BE32-E72D297353CC}">
                  <c16:uniqueId val="{0000000A-A9A4-4EBF-98D8-117BA6F2530D}"/>
                </c:ext>
              </c:extLst>
            </c:dLbl>
            <c:dLbl>
              <c:idx val="11"/>
              <c:layout>
                <c:manualLayout>
                  <c:x val="4.5493480426362053E-2"/>
                  <c:y val="-0.18694740674193511"/>
                </c:manualLayout>
              </c:layout>
              <c:tx>
                <c:rich>
                  <a:bodyPr/>
                  <a:lstStyle/>
                  <a:p>
                    <a:fld id="{947821E8-EAD1-4899-8F88-8BA873EFA9F3}"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9A4-4EBF-98D8-117BA6F2530D}"/>
                </c:ext>
              </c:extLst>
            </c:dLbl>
            <c:spPr>
              <a:solidFill>
                <a:srgbClr val="2F175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'[GAMM_FY25 3rd Quarter Update-Final.xlsx]DATA'!$B$12:$M$12</c:f>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f>'[GAMM_FY25 3rd Quarter Update-Final.xlsx]DATA'!$B$14:$M$14</c:f>
              <c:numCache>
                <c:formatCode>_("$"* #,##0_);_("$"* \(#,##0\);_("$"* "-"??_);_(@_)</c:formatCode>
                <c:ptCount val="12"/>
                <c:pt idx="0">
                  <c:v>231789400</c:v>
                </c:pt>
                <c:pt idx="1">
                  <c:v>350557731</c:v>
                </c:pt>
                <c:pt idx="2">
                  <c:v>494373228</c:v>
                </c:pt>
                <c:pt idx="3">
                  <c:v>579495891</c:v>
                </c:pt>
                <c:pt idx="4">
                  <c:v>798223843.17999995</c:v>
                </c:pt>
                <c:pt idx="5">
                  <c:v>1018302386.1299999</c:v>
                </c:pt>
                <c:pt idx="6">
                  <c:v>1384360661.9299998</c:v>
                </c:pt>
                <c:pt idx="7">
                  <c:v>1640136286.0499997</c:v>
                </c:pt>
                <c:pt idx="8">
                  <c:v>1904525403.0099998</c:v>
                </c:pt>
                <c:pt idx="9">
                  <c:v>2193368737.9399996</c:v>
                </c:pt>
                <c:pt idx="10">
                  <c:v>2357831245.5999994</c:v>
                </c:pt>
                <c:pt idx="11">
                  <c:v>2504008924.5099993</c:v>
                </c:pt>
              </c:numCache>
            </c:numRef>
          </c:val>
          <c:extLst>
            <c:ext xmlns:c16="http://schemas.microsoft.com/office/drawing/2014/chart" uri="{C3380CC4-5D6E-409C-BE32-E72D297353CC}">
              <c16:uniqueId val="{0000000C-A9A4-4EBF-98D8-117BA6F2530D}"/>
            </c:ext>
          </c:extLst>
        </c:ser>
        <c:ser>
          <c:idx val="5"/>
          <c:order val="5"/>
          <c:tx>
            <c:strRef>
              <c:f>'[GAMM_FY25 3rd Quarter Update-Final.xlsx]DATA'!$A$16</c:f>
              <c:strCache>
                <c:ptCount val="1"/>
                <c:pt idx="0">
                  <c:v>SALES TAX Cumulative</c:v>
                </c:pt>
              </c:strCache>
            </c:strRef>
          </c:tx>
          <c:spPr>
            <a:solidFill>
              <a:srgbClr val="AF83C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A9A4-4EBF-98D8-117BA6F2530D}"/>
                </c:ext>
              </c:extLst>
            </c:dLbl>
            <c:dLbl>
              <c:idx val="1"/>
              <c:delete val="1"/>
              <c:extLst>
                <c:ext xmlns:c15="http://schemas.microsoft.com/office/drawing/2012/chart" uri="{CE6537A1-D6FC-4f65-9D91-7224C49458BB}"/>
                <c:ext xmlns:c16="http://schemas.microsoft.com/office/drawing/2014/chart" uri="{C3380CC4-5D6E-409C-BE32-E72D297353CC}">
                  <c16:uniqueId val="{0000000E-A9A4-4EBF-98D8-117BA6F2530D}"/>
                </c:ext>
              </c:extLst>
            </c:dLbl>
            <c:dLbl>
              <c:idx val="2"/>
              <c:delete val="1"/>
              <c:extLst>
                <c:ext xmlns:c15="http://schemas.microsoft.com/office/drawing/2012/chart" uri="{CE6537A1-D6FC-4f65-9D91-7224C49458BB}"/>
                <c:ext xmlns:c16="http://schemas.microsoft.com/office/drawing/2014/chart" uri="{C3380CC4-5D6E-409C-BE32-E72D297353CC}">
                  <c16:uniqueId val="{0000000F-A9A4-4EBF-98D8-117BA6F2530D}"/>
                </c:ext>
              </c:extLst>
            </c:dLbl>
            <c:dLbl>
              <c:idx val="3"/>
              <c:delete val="1"/>
              <c:extLst>
                <c:ext xmlns:c15="http://schemas.microsoft.com/office/drawing/2012/chart" uri="{CE6537A1-D6FC-4f65-9D91-7224C49458BB}"/>
                <c:ext xmlns:c16="http://schemas.microsoft.com/office/drawing/2014/chart" uri="{C3380CC4-5D6E-409C-BE32-E72D297353CC}">
                  <c16:uniqueId val="{00000010-A9A4-4EBF-98D8-117BA6F2530D}"/>
                </c:ext>
              </c:extLst>
            </c:dLbl>
            <c:dLbl>
              <c:idx val="4"/>
              <c:delete val="1"/>
              <c:extLst>
                <c:ext xmlns:c15="http://schemas.microsoft.com/office/drawing/2012/chart" uri="{CE6537A1-D6FC-4f65-9D91-7224C49458BB}"/>
                <c:ext xmlns:c16="http://schemas.microsoft.com/office/drawing/2014/chart" uri="{C3380CC4-5D6E-409C-BE32-E72D297353CC}">
                  <c16:uniqueId val="{00000011-A9A4-4EBF-98D8-117BA6F2530D}"/>
                </c:ext>
              </c:extLst>
            </c:dLbl>
            <c:dLbl>
              <c:idx val="5"/>
              <c:delete val="1"/>
              <c:extLst>
                <c:ext xmlns:c15="http://schemas.microsoft.com/office/drawing/2012/chart" uri="{CE6537A1-D6FC-4f65-9D91-7224C49458BB}"/>
                <c:ext xmlns:c16="http://schemas.microsoft.com/office/drawing/2014/chart" uri="{C3380CC4-5D6E-409C-BE32-E72D297353CC}">
                  <c16:uniqueId val="{00000012-A9A4-4EBF-98D8-117BA6F2530D}"/>
                </c:ext>
              </c:extLst>
            </c:dLbl>
            <c:dLbl>
              <c:idx val="6"/>
              <c:delete val="1"/>
              <c:extLst>
                <c:ext xmlns:c15="http://schemas.microsoft.com/office/drawing/2012/chart" uri="{CE6537A1-D6FC-4f65-9D91-7224C49458BB}"/>
                <c:ext xmlns:c16="http://schemas.microsoft.com/office/drawing/2014/chart" uri="{C3380CC4-5D6E-409C-BE32-E72D297353CC}">
                  <c16:uniqueId val="{00000013-A9A4-4EBF-98D8-117BA6F2530D}"/>
                </c:ext>
              </c:extLst>
            </c:dLbl>
            <c:dLbl>
              <c:idx val="7"/>
              <c:delete val="1"/>
              <c:extLst>
                <c:ext xmlns:c15="http://schemas.microsoft.com/office/drawing/2012/chart" uri="{CE6537A1-D6FC-4f65-9D91-7224C49458BB}"/>
                <c:ext xmlns:c16="http://schemas.microsoft.com/office/drawing/2014/chart" uri="{C3380CC4-5D6E-409C-BE32-E72D297353CC}">
                  <c16:uniqueId val="{00000014-A9A4-4EBF-98D8-117BA6F2530D}"/>
                </c:ext>
              </c:extLst>
            </c:dLbl>
            <c:dLbl>
              <c:idx val="8"/>
              <c:delete val="1"/>
              <c:extLst>
                <c:ext xmlns:c15="http://schemas.microsoft.com/office/drawing/2012/chart" uri="{CE6537A1-D6FC-4f65-9D91-7224C49458BB}"/>
                <c:ext xmlns:c16="http://schemas.microsoft.com/office/drawing/2014/chart" uri="{C3380CC4-5D6E-409C-BE32-E72D297353CC}">
                  <c16:uniqueId val="{00000015-A9A4-4EBF-98D8-117BA6F2530D}"/>
                </c:ext>
              </c:extLst>
            </c:dLbl>
            <c:dLbl>
              <c:idx val="9"/>
              <c:delete val="1"/>
              <c:extLst>
                <c:ext xmlns:c15="http://schemas.microsoft.com/office/drawing/2012/chart" uri="{CE6537A1-D6FC-4f65-9D91-7224C49458BB}"/>
                <c:ext xmlns:c16="http://schemas.microsoft.com/office/drawing/2014/chart" uri="{C3380CC4-5D6E-409C-BE32-E72D297353CC}">
                  <c16:uniqueId val="{00000016-A9A4-4EBF-98D8-117BA6F2530D}"/>
                </c:ext>
              </c:extLst>
            </c:dLbl>
            <c:dLbl>
              <c:idx val="10"/>
              <c:delete val="1"/>
              <c:extLst>
                <c:ext xmlns:c15="http://schemas.microsoft.com/office/drawing/2012/chart" uri="{CE6537A1-D6FC-4f65-9D91-7224C49458BB}"/>
                <c:ext xmlns:c16="http://schemas.microsoft.com/office/drawing/2014/chart" uri="{C3380CC4-5D6E-409C-BE32-E72D297353CC}">
                  <c16:uniqueId val="{00000017-A9A4-4EBF-98D8-117BA6F2530D}"/>
                </c:ext>
              </c:extLst>
            </c:dLbl>
            <c:dLbl>
              <c:idx val="11"/>
              <c:layout>
                <c:manualLayout>
                  <c:x val="2.4215633202099737E-2"/>
                  <c:y val="1.3679307797194866E-2"/>
                </c:manualLayout>
              </c:layout>
              <c:tx>
                <c:rich>
                  <a:bodyPr/>
                  <a:lstStyle/>
                  <a:p>
                    <a:fld id="{2889152C-2134-43ED-BA96-39149C002F17}"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A9A4-4EBF-98D8-117BA6F2530D}"/>
                </c:ext>
              </c:extLst>
            </c:dLbl>
            <c:spPr>
              <a:solidFill>
                <a:srgbClr val="AF83C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'[GAMM_FY25 3rd Quarter Update-Final.xlsx]DATA'!$B$12:$M$12</c:f>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f>'[GAMM_FY25 3rd Quarter Update-Final.xlsx]DATA'!$B$16:$M$16</c:f>
              <c:numCache>
                <c:formatCode>_("$"* #,##0_);_("$"* \(#,##0\);_("$"* "-"??_);_(@_)</c:formatCode>
                <c:ptCount val="12"/>
                <c:pt idx="0">
                  <c:v>15007704.25</c:v>
                </c:pt>
                <c:pt idx="1">
                  <c:v>29461527.16</c:v>
                </c:pt>
                <c:pt idx="2">
                  <c:v>35558056.560000002</c:v>
                </c:pt>
                <c:pt idx="3">
                  <c:v>39127977.880000003</c:v>
                </c:pt>
                <c:pt idx="4">
                  <c:v>68537246.879999995</c:v>
                </c:pt>
                <c:pt idx="5">
                  <c:v>87957079.75</c:v>
                </c:pt>
                <c:pt idx="6">
                  <c:v>87321331.75</c:v>
                </c:pt>
                <c:pt idx="7">
                  <c:v>86453353.930000007</c:v>
                </c:pt>
                <c:pt idx="8">
                  <c:v>204325110.47000003</c:v>
                </c:pt>
                <c:pt idx="9">
                  <c:v>338431590.93000001</c:v>
                </c:pt>
                <c:pt idx="10">
                  <c:v>385526546.71000004</c:v>
                </c:pt>
                <c:pt idx="11">
                  <c:v>466012889.50000006</c:v>
                </c:pt>
              </c:numCache>
            </c:numRef>
          </c:val>
          <c:extLst>
            <c:ext xmlns:c16="http://schemas.microsoft.com/office/drawing/2014/chart" uri="{C3380CC4-5D6E-409C-BE32-E72D297353CC}">
              <c16:uniqueId val="{00000019-A9A4-4EBF-98D8-117BA6F2530D}"/>
            </c:ext>
          </c:extLst>
        </c:ser>
        <c:dLbls>
          <c:showLegendKey val="0"/>
          <c:showVal val="0"/>
          <c:showCatName val="0"/>
          <c:showSerName val="0"/>
          <c:showPercent val="0"/>
          <c:showBubbleSize val="0"/>
        </c:dLbls>
        <c:gapWidth val="150"/>
        <c:overlap val="100"/>
        <c:axId val="1224846592"/>
        <c:axId val="1224845608"/>
        <c:extLst>
          <c:ext xmlns:c15="http://schemas.microsoft.com/office/drawing/2012/chart" uri="{02D57815-91ED-43cb-92C2-25804820EDAC}">
            <c15:filteredBarSeries>
              <c15:ser>
                <c:idx val="0"/>
                <c:order val="0"/>
                <c:tx>
                  <c:strRef>
                    <c:extLst>
                      <c:ext uri="{02D57815-91ED-43cb-92C2-25804820EDAC}">
                        <c15:formulaRef>
                          <c15:sqref>'[GAMM_FY25 3rd Quarter Update-Final.xlsx]DATA'!$A$11</c15:sqref>
                        </c15:formulaRef>
                      </c:ext>
                    </c:extLst>
                    <c:strCache>
                      <c:ptCount val="1"/>
                      <c:pt idx="0">
                        <c:v>TOTAL DOLLARS UNDER CONTRACT BY FUND                                                                                                                                                                                         TOTAL DOLLARS UNDER CONTRACT BY FU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'[GAMM_FY25 3rd Quarter Update-Final.xlsx]DATA'!$B$12:$M$12</c15:sqref>
                        </c15:formulaRef>
                      </c:ext>
                    </c:extLst>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extLst>
                      <c:ext uri="{02D57815-91ED-43cb-92C2-25804820EDAC}">
                        <c15:formulaRef>
                          <c15:sqref>'[GAMM_FY25 3rd Quarter Update-Final.xlsx]DATA'!$B$11:$K$11</c15:sqref>
                        </c15:formulaRef>
                      </c:ext>
                    </c:extLst>
                    <c:numCache>
                      <c:formatCode>General</c:formatCode>
                      <c:ptCount val="10"/>
                    </c:numCache>
                  </c:numRef>
                </c:val>
                <c:extLst>
                  <c:ext xmlns:c16="http://schemas.microsoft.com/office/drawing/2014/chart" uri="{C3380CC4-5D6E-409C-BE32-E72D297353CC}">
                    <c16:uniqueId val="{00000027-A9A4-4EBF-98D8-117BA6F2530D}"/>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'[GAMM_FY25 3rd Quarter Update-Final.xlsx]DATA'!$A$12</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'[GAMM_FY25 3rd Quarter Update-Final.xlsx]DATA'!$B$12:$M$12</c15:sqref>
                        </c15:formulaRef>
                      </c:ext>
                    </c:extLst>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extLst xmlns:c15="http://schemas.microsoft.com/office/drawing/2012/chart">
                      <c:ext xmlns:c15="http://schemas.microsoft.com/office/drawing/2012/chart" uri="{02D57815-91ED-43cb-92C2-25804820EDAC}">
                        <c15:formulaRef>
                          <c15:sqref>'[GAMM_FY25 3rd Quarter Update-Final.xlsx]DATA'!$B$12:$K$12</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28-A9A4-4EBF-98D8-117BA6F2530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'[GAMM_FY25 3rd Quarter Update-Final.xlsx]DATA'!$A$13</c15:sqref>
                        </c15:formulaRef>
                      </c:ext>
                    </c:extLst>
                    <c:strCache>
                      <c:ptCount val="1"/>
                      <c:pt idx="0">
                        <c:v>Fuel Tax Funded Contracts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'[GAMM_FY25 3rd Quarter Update-Final.xlsx]DATA'!$B$12:$M$12</c15:sqref>
                        </c15:formulaRef>
                      </c:ext>
                    </c:extLst>
                    <c:strCache>
                      <c:ptCount val="12"/>
                      <c:pt idx="0">
                        <c:v>FY 2014</c:v>
                      </c:pt>
                      <c:pt idx="1">
                        <c:v>FY 2015</c:v>
                      </c:pt>
                      <c:pt idx="2">
                        <c:v>FY 2016</c:v>
                      </c:pt>
                      <c:pt idx="3">
                        <c:v>FY 2017</c:v>
                      </c:pt>
                      <c:pt idx="4">
                        <c:v>FY 2018</c:v>
                      </c:pt>
                      <c:pt idx="5">
                        <c:v>FY 2019</c:v>
                      </c:pt>
                      <c:pt idx="6">
                        <c:v>FY 2020</c:v>
                      </c:pt>
                      <c:pt idx="7">
                        <c:v>FY 2021</c:v>
                      </c:pt>
                      <c:pt idx="8">
                        <c:v>FY 2022</c:v>
                      </c:pt>
                      <c:pt idx="9">
                        <c:v>FY 2023</c:v>
                      </c:pt>
                      <c:pt idx="10">
                        <c:v>FY 2024 </c:v>
                      </c:pt>
                      <c:pt idx="11">
                        <c:v>FY 2025 *</c:v>
                      </c:pt>
                    </c:strCache>
                  </c:strRef>
                </c:cat>
                <c:val>
                  <c:numRef>
                    <c:extLst xmlns:c15="http://schemas.microsoft.com/office/drawing/2012/chart">
                      <c:ext xmlns:c15="http://schemas.microsoft.com/office/drawing/2012/chart" uri="{02D57815-91ED-43cb-92C2-25804820EDAC}">
                        <c15:formulaRef>
                          <c15:sqref>'[GAMM_FY25 3rd Quarter Update-Final.xlsx]DATA'!$B$13:$K$13</c15:sqref>
                        </c15:formulaRef>
                      </c:ext>
                    </c:extLst>
                    <c:numCache>
                      <c:formatCode>_("$"* #,##0_);_("$"* \(#,##0\);_("$"* "-"??_);_(@_)</c:formatCode>
                      <c:ptCount val="10"/>
                      <c:pt idx="0">
                        <c:v>231789400</c:v>
                      </c:pt>
                      <c:pt idx="1">
                        <c:v>118768331</c:v>
                      </c:pt>
                      <c:pt idx="2">
                        <c:v>143815497</c:v>
                      </c:pt>
                      <c:pt idx="3">
                        <c:v>85122663</c:v>
                      </c:pt>
                      <c:pt idx="4">
                        <c:v>218727952.17999998</c:v>
                      </c:pt>
                      <c:pt idx="5">
                        <c:v>220078542.94999999</c:v>
                      </c:pt>
                      <c:pt idx="6">
                        <c:v>366058275.80000001</c:v>
                      </c:pt>
                      <c:pt idx="7">
                        <c:v>255775624.12</c:v>
                      </c:pt>
                      <c:pt idx="8">
                        <c:v>264389116.96000001</c:v>
                      </c:pt>
                      <c:pt idx="9">
                        <c:v>288843334.93000001</c:v>
                      </c:pt>
                    </c:numCache>
                  </c:numRef>
                </c:val>
                <c:extLst xmlns:c15="http://schemas.microsoft.com/office/drawing/2012/chart">
                  <c:ext xmlns:c16="http://schemas.microsoft.com/office/drawing/2014/chart" uri="{C3380CC4-5D6E-409C-BE32-E72D297353CC}">
                    <c16:uniqueId val="{00000029-A9A4-4EBF-98D8-117BA6F2530D}"/>
                  </c:ext>
                </c:extLst>
              </c15:ser>
            </c15:filteredBarSeries>
          </c:ext>
        </c:extLst>
      </c:barChart>
      <c:lineChart>
        <c:grouping val="standard"/>
        <c:varyColors val="0"/>
        <c:ser>
          <c:idx val="6"/>
          <c:order val="6"/>
          <c:tx>
            <c:strRef>
              <c:f>'[GAMM_FY25 3rd Quarter Update-Final.xlsx]DATA'!$A$17</c:f>
              <c:strCache>
                <c:ptCount val="1"/>
                <c:pt idx="0">
                  <c:v>TOTAL Cumulative</c:v>
                </c:pt>
              </c:strCache>
            </c:strRef>
          </c:tx>
          <c:spPr>
            <a:ln w="38100" cap="rnd">
              <a:solidFill>
                <a:srgbClr val="B842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A-A9A4-4EBF-98D8-117BA6F2530D}"/>
                </c:ext>
              </c:extLst>
            </c:dLbl>
            <c:dLbl>
              <c:idx val="1"/>
              <c:delete val="1"/>
              <c:extLst>
                <c:ext xmlns:c15="http://schemas.microsoft.com/office/drawing/2012/chart" uri="{CE6537A1-D6FC-4f65-9D91-7224C49458BB}"/>
                <c:ext xmlns:c16="http://schemas.microsoft.com/office/drawing/2014/chart" uri="{C3380CC4-5D6E-409C-BE32-E72D297353CC}">
                  <c16:uniqueId val="{0000001B-A9A4-4EBF-98D8-117BA6F2530D}"/>
                </c:ext>
              </c:extLst>
            </c:dLbl>
            <c:dLbl>
              <c:idx val="2"/>
              <c:delete val="1"/>
              <c:extLst>
                <c:ext xmlns:c15="http://schemas.microsoft.com/office/drawing/2012/chart" uri="{CE6537A1-D6FC-4f65-9D91-7224C49458BB}"/>
                <c:ext xmlns:c16="http://schemas.microsoft.com/office/drawing/2014/chart" uri="{C3380CC4-5D6E-409C-BE32-E72D297353CC}">
                  <c16:uniqueId val="{0000001C-A9A4-4EBF-98D8-117BA6F2530D}"/>
                </c:ext>
              </c:extLst>
            </c:dLbl>
            <c:dLbl>
              <c:idx val="3"/>
              <c:delete val="1"/>
              <c:extLst>
                <c:ext xmlns:c15="http://schemas.microsoft.com/office/drawing/2012/chart" uri="{CE6537A1-D6FC-4f65-9D91-7224C49458BB}"/>
                <c:ext xmlns:c16="http://schemas.microsoft.com/office/drawing/2014/chart" uri="{C3380CC4-5D6E-409C-BE32-E72D297353CC}">
                  <c16:uniqueId val="{0000001D-A9A4-4EBF-98D8-117BA6F2530D}"/>
                </c:ext>
              </c:extLst>
            </c:dLbl>
            <c:dLbl>
              <c:idx val="4"/>
              <c:delete val="1"/>
              <c:extLst>
                <c:ext xmlns:c15="http://schemas.microsoft.com/office/drawing/2012/chart" uri="{CE6537A1-D6FC-4f65-9D91-7224C49458BB}"/>
                <c:ext xmlns:c16="http://schemas.microsoft.com/office/drawing/2014/chart" uri="{C3380CC4-5D6E-409C-BE32-E72D297353CC}">
                  <c16:uniqueId val="{0000001E-A9A4-4EBF-98D8-117BA6F2530D}"/>
                </c:ext>
              </c:extLst>
            </c:dLbl>
            <c:dLbl>
              <c:idx val="5"/>
              <c:delete val="1"/>
              <c:extLst>
                <c:ext xmlns:c15="http://schemas.microsoft.com/office/drawing/2012/chart" uri="{CE6537A1-D6FC-4f65-9D91-7224C49458BB}"/>
                <c:ext xmlns:c16="http://schemas.microsoft.com/office/drawing/2014/chart" uri="{C3380CC4-5D6E-409C-BE32-E72D297353CC}">
                  <c16:uniqueId val="{0000001F-A9A4-4EBF-98D8-117BA6F2530D}"/>
                </c:ext>
              </c:extLst>
            </c:dLbl>
            <c:dLbl>
              <c:idx val="6"/>
              <c:delete val="1"/>
              <c:extLst>
                <c:ext xmlns:c15="http://schemas.microsoft.com/office/drawing/2012/chart" uri="{CE6537A1-D6FC-4f65-9D91-7224C49458BB}"/>
                <c:ext xmlns:c16="http://schemas.microsoft.com/office/drawing/2014/chart" uri="{C3380CC4-5D6E-409C-BE32-E72D297353CC}">
                  <c16:uniqueId val="{00000020-A9A4-4EBF-98D8-117BA6F2530D}"/>
                </c:ext>
              </c:extLst>
            </c:dLbl>
            <c:dLbl>
              <c:idx val="7"/>
              <c:delete val="1"/>
              <c:extLst>
                <c:ext xmlns:c15="http://schemas.microsoft.com/office/drawing/2012/chart" uri="{CE6537A1-D6FC-4f65-9D91-7224C49458BB}"/>
                <c:ext xmlns:c16="http://schemas.microsoft.com/office/drawing/2014/chart" uri="{C3380CC4-5D6E-409C-BE32-E72D297353CC}">
                  <c16:uniqueId val="{00000021-A9A4-4EBF-98D8-117BA6F2530D}"/>
                </c:ext>
              </c:extLst>
            </c:dLbl>
            <c:dLbl>
              <c:idx val="8"/>
              <c:delete val="1"/>
              <c:extLst>
                <c:ext xmlns:c15="http://schemas.microsoft.com/office/drawing/2012/chart" uri="{CE6537A1-D6FC-4f65-9D91-7224C49458BB}"/>
                <c:ext xmlns:c16="http://schemas.microsoft.com/office/drawing/2014/chart" uri="{C3380CC4-5D6E-409C-BE32-E72D297353CC}">
                  <c16:uniqueId val="{00000022-A9A4-4EBF-98D8-117BA6F2530D}"/>
                </c:ext>
              </c:extLst>
            </c:dLbl>
            <c:dLbl>
              <c:idx val="9"/>
              <c:delete val="1"/>
              <c:extLst>
                <c:ext xmlns:c15="http://schemas.microsoft.com/office/drawing/2012/chart" uri="{CE6537A1-D6FC-4f65-9D91-7224C49458BB}"/>
                <c:ext xmlns:c16="http://schemas.microsoft.com/office/drawing/2014/chart" uri="{C3380CC4-5D6E-409C-BE32-E72D297353CC}">
                  <c16:uniqueId val="{00000023-A9A4-4EBF-98D8-117BA6F2530D}"/>
                </c:ext>
              </c:extLst>
            </c:dLbl>
            <c:dLbl>
              <c:idx val="10"/>
              <c:delete val="1"/>
              <c:extLst>
                <c:ext xmlns:c15="http://schemas.microsoft.com/office/drawing/2012/chart" uri="{CE6537A1-D6FC-4f65-9D91-7224C49458BB}"/>
                <c:ext xmlns:c16="http://schemas.microsoft.com/office/drawing/2014/chart" uri="{C3380CC4-5D6E-409C-BE32-E72D297353CC}">
                  <c16:uniqueId val="{00000024-A9A4-4EBF-98D8-117BA6F2530D}"/>
                </c:ext>
              </c:extLst>
            </c:dLbl>
            <c:dLbl>
              <c:idx val="11"/>
              <c:layout>
                <c:manualLayout>
                  <c:x val="-1.1121147882526682E-2"/>
                  <c:y val="-1.9685567479443791E-2"/>
                </c:manualLayout>
              </c:layout>
              <c:tx>
                <c:rich>
                  <a:bodyPr/>
                  <a:lstStyle/>
                  <a:p>
                    <a:fld id="{B0DF5D45-5D50-4038-B31C-334D36C6B4DA}"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A9A4-4EBF-98D8-117BA6F2530D}"/>
                </c:ext>
              </c:extLst>
            </c:dLbl>
            <c:spPr>
              <a:solidFill>
                <a:srgbClr val="B84200"/>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'[GAMM_FY25 3rd Quarter Update-Final.xlsx]DATA'!$B$12:$I$12</c:f>
              <c:strCache>
                <c:ptCount val="8"/>
                <c:pt idx="0">
                  <c:v>FY 2014</c:v>
                </c:pt>
                <c:pt idx="1">
                  <c:v>FY 2015</c:v>
                </c:pt>
                <c:pt idx="2">
                  <c:v>FY 2016</c:v>
                </c:pt>
                <c:pt idx="3">
                  <c:v>FY 2017</c:v>
                </c:pt>
                <c:pt idx="4">
                  <c:v>FY 2018</c:v>
                </c:pt>
                <c:pt idx="5">
                  <c:v>FY 2019</c:v>
                </c:pt>
                <c:pt idx="6">
                  <c:v>FY 2020</c:v>
                </c:pt>
                <c:pt idx="7">
                  <c:v>FY 2021</c:v>
                </c:pt>
              </c:strCache>
            </c:strRef>
          </c:cat>
          <c:val>
            <c:numRef>
              <c:f>'[GAMM_FY25 3rd Quarter Update-Final.xlsx]DATA'!$B$17:$M$17</c:f>
              <c:numCache>
                <c:formatCode>_("$"* #,##0_);_("$"* \(#,##0\);_("$"* "-"??_);_(@_)</c:formatCode>
                <c:ptCount val="12"/>
                <c:pt idx="0">
                  <c:v>246797104.25</c:v>
                </c:pt>
                <c:pt idx="1">
                  <c:v>380019258.16000003</c:v>
                </c:pt>
                <c:pt idx="2">
                  <c:v>529931284.56</c:v>
                </c:pt>
                <c:pt idx="3">
                  <c:v>618623868.88</c:v>
                </c:pt>
                <c:pt idx="4">
                  <c:v>866761090.05999994</c:v>
                </c:pt>
                <c:pt idx="5">
                  <c:v>1106259465.8799999</c:v>
                </c:pt>
                <c:pt idx="6">
                  <c:v>1471681993.6799998</c:v>
                </c:pt>
                <c:pt idx="7">
                  <c:v>1726589639.9799998</c:v>
                </c:pt>
                <c:pt idx="8">
                  <c:v>2108850513.4799998</c:v>
                </c:pt>
                <c:pt idx="9">
                  <c:v>2531800328.8699994</c:v>
                </c:pt>
                <c:pt idx="10">
                  <c:v>2743357792.3099995</c:v>
                </c:pt>
                <c:pt idx="11">
                  <c:v>2970021814.0099993</c:v>
                </c:pt>
              </c:numCache>
            </c:numRef>
          </c:val>
          <c:smooth val="0"/>
          <c:extLst>
            <c:ext xmlns:c16="http://schemas.microsoft.com/office/drawing/2014/chart" uri="{C3380CC4-5D6E-409C-BE32-E72D297353CC}">
              <c16:uniqueId val="{00000026-A9A4-4EBF-98D8-117BA6F2530D}"/>
            </c:ext>
          </c:extLst>
        </c:ser>
        <c:dLbls>
          <c:showLegendKey val="0"/>
          <c:showVal val="1"/>
          <c:showCatName val="0"/>
          <c:showSerName val="0"/>
          <c:showPercent val="0"/>
          <c:showBubbleSize val="0"/>
        </c:dLbls>
        <c:marker val="1"/>
        <c:smooth val="0"/>
        <c:axId val="1224846592"/>
        <c:axId val="1224845608"/>
        <c:extLst>
          <c:ext xmlns:c15="http://schemas.microsoft.com/office/drawing/2012/chart" uri="{02D57815-91ED-43cb-92C2-25804820EDAC}">
            <c15:filteredLineSeries>
              <c15:ser>
                <c:idx val="4"/>
                <c:order val="4"/>
                <c:tx>
                  <c:strRef>
                    <c:extLst>
                      <c:ext uri="{02D57815-91ED-43cb-92C2-25804820EDAC}">
                        <c15:formulaRef>
                          <c15:sqref>'[GAMM_FY25 3rd Quarter Update-Final.xlsx]DATA'!$A$15</c15:sqref>
                        </c15:formulaRef>
                      </c:ext>
                    </c:extLst>
                    <c:strCache>
                      <c:ptCount val="1"/>
                      <c:pt idx="0">
                        <c:v>Sales Tax Funded Contracts</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'[GAMM_FY25 3rd Quarter Update-Final.xlsx]DATA'!$B$12:$I$12</c15:sqref>
                        </c15:formulaRef>
                      </c:ext>
                    </c:extLst>
                    <c:strCache>
                      <c:ptCount val="8"/>
                      <c:pt idx="0">
                        <c:v>FY 2014</c:v>
                      </c:pt>
                      <c:pt idx="1">
                        <c:v>FY 2015</c:v>
                      </c:pt>
                      <c:pt idx="2">
                        <c:v>FY 2016</c:v>
                      </c:pt>
                      <c:pt idx="3">
                        <c:v>FY 2017</c:v>
                      </c:pt>
                      <c:pt idx="4">
                        <c:v>FY 2018</c:v>
                      </c:pt>
                      <c:pt idx="5">
                        <c:v>FY 2019</c:v>
                      </c:pt>
                      <c:pt idx="6">
                        <c:v>FY 2020</c:v>
                      </c:pt>
                      <c:pt idx="7">
                        <c:v>FY 2021</c:v>
                      </c:pt>
                    </c:strCache>
                  </c:strRef>
                </c:cat>
                <c:val>
                  <c:numRef>
                    <c:extLst>
                      <c:ext uri="{02D57815-91ED-43cb-92C2-25804820EDAC}">
                        <c15:formulaRef>
                          <c15:sqref>'[GAMM_FY25 3rd Quarter Update-Final.xlsx]DATA'!$B$15:$K$15</c15:sqref>
                        </c15:formulaRef>
                      </c:ext>
                    </c:extLst>
                    <c:numCache>
                      <c:formatCode>_("$"* #,##0_);_("$"* \(#,##0\);_("$"* "-"??_);_(@_)</c:formatCode>
                      <c:ptCount val="10"/>
                      <c:pt idx="0">
                        <c:v>15007704.25</c:v>
                      </c:pt>
                      <c:pt idx="1">
                        <c:v>14453822.91</c:v>
                      </c:pt>
                      <c:pt idx="2">
                        <c:v>6096529.3999999994</c:v>
                      </c:pt>
                      <c:pt idx="3">
                        <c:v>3569921.3200000003</c:v>
                      </c:pt>
                      <c:pt idx="4">
                        <c:v>29409269</c:v>
                      </c:pt>
                      <c:pt idx="5">
                        <c:v>19419832.869999997</c:v>
                      </c:pt>
                      <c:pt idx="6">
                        <c:v>-635748</c:v>
                      </c:pt>
                      <c:pt idx="7">
                        <c:v>-867977.82</c:v>
                      </c:pt>
                      <c:pt idx="8">
                        <c:v>117871756.54000001</c:v>
                      </c:pt>
                      <c:pt idx="9">
                        <c:v>134106480.45999999</c:v>
                      </c:pt>
                    </c:numCache>
                  </c:numRef>
                </c:val>
                <c:smooth val="0"/>
                <c:extLst>
                  <c:ext xmlns:c16="http://schemas.microsoft.com/office/drawing/2014/chart" uri="{C3380CC4-5D6E-409C-BE32-E72D297353CC}">
                    <c16:uniqueId val="{0000002A-A9A4-4EBF-98D8-117BA6F2530D}"/>
                  </c:ext>
                </c:extLst>
              </c15:ser>
            </c15:filteredLineSeries>
          </c:ext>
        </c:extLst>
      </c:lineChart>
      <c:catAx>
        <c:axId val="12248465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crossAx val="1224845608"/>
        <c:crosses val="autoZero"/>
        <c:auto val="1"/>
        <c:lblAlgn val="ctr"/>
        <c:lblOffset val="100"/>
        <c:noMultiLvlLbl val="0"/>
      </c:catAx>
      <c:valAx>
        <c:axId val="1224845608"/>
        <c:scaling>
          <c:orientation val="minMax"/>
          <c:max val="3500000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224846592"/>
        <c:crosses val="autoZero"/>
        <c:crossBetween val="between"/>
      </c:valAx>
      <c:spPr>
        <a:noFill/>
        <a:ln w="25400">
          <a:noFill/>
        </a:ln>
        <a:effectLst/>
      </c:spPr>
    </c:plotArea>
    <c:legend>
      <c:legendPos val="b"/>
      <c:layout>
        <c:manualLayout>
          <c:xMode val="edge"/>
          <c:yMode val="edge"/>
          <c:x val="0.18939348987381846"/>
          <c:y val="0.84318425636616912"/>
          <c:w val="0.61266472966186403"/>
          <c:h val="4.533448847872489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52939753827317E-2"/>
          <c:y val="8.9396723410951992E-2"/>
          <c:w val="0.92264587475627791"/>
          <c:h val="0.81977392729423637"/>
        </c:manualLayout>
      </c:layout>
      <c:areaChart>
        <c:grouping val="standard"/>
        <c:varyColors val="0"/>
        <c:ser>
          <c:idx val="2"/>
          <c:order val="2"/>
          <c:tx>
            <c:v>Cash Balance</c:v>
          </c:tx>
          <c:spPr>
            <a:solidFill>
              <a:srgbClr val="CCCCCC"/>
            </a:solidFill>
            <a:ln>
              <a:noFill/>
            </a:ln>
            <a:effectLst/>
          </c:spPr>
          <c:val>
            <c:numRef>
              <c:f>Sheet1!$M$21:$W$21</c:f>
              <c:numCache>
                <c:formatCode>_("$"* #,##0.00,," M"_);[Red]_("$"* \(#,##0.00,,\ "M"\);_("$"* "-"??_);_(@_)</c:formatCode>
                <c:ptCount val="11"/>
                <c:pt idx="0">
                  <c:v>713317742.17284477</c:v>
                </c:pt>
                <c:pt idx="1">
                  <c:v>875490850.02747953</c:v>
                </c:pt>
                <c:pt idx="2">
                  <c:v>1023632012.3763175</c:v>
                </c:pt>
                <c:pt idx="3">
                  <c:v>865941995.5183562</c:v>
                </c:pt>
                <c:pt idx="4">
                  <c:v>678533330.59431159</c:v>
                </c:pt>
                <c:pt idx="5">
                  <c:v>467131095.87030691</c:v>
                </c:pt>
                <c:pt idx="6">
                  <c:v>314455508.20294625</c:v>
                </c:pt>
                <c:pt idx="7">
                  <c:v>221138073.55202085</c:v>
                </c:pt>
                <c:pt idx="8">
                  <c:v>113522546.69476086</c:v>
                </c:pt>
                <c:pt idx="9">
                  <c:v>-71377439.908017993</c:v>
                </c:pt>
                <c:pt idx="10">
                  <c:v>-269660703.07707846</c:v>
                </c:pt>
              </c:numCache>
            </c:numRef>
          </c:val>
          <c:extLst>
            <c:ext xmlns:c16="http://schemas.microsoft.com/office/drawing/2014/chart" uri="{C3380CC4-5D6E-409C-BE32-E72D297353CC}">
              <c16:uniqueId val="{00000000-1EED-47B7-8161-B70D517547AB}"/>
            </c:ext>
          </c:extLst>
        </c:ser>
        <c:dLbls>
          <c:showLegendKey val="0"/>
          <c:showVal val="0"/>
          <c:showCatName val="0"/>
          <c:showSerName val="0"/>
          <c:showPercent val="0"/>
          <c:showBubbleSize val="0"/>
        </c:dLbls>
        <c:axId val="1009194656"/>
        <c:axId val="1009191296"/>
      </c:areaChart>
      <c:barChart>
        <c:barDir val="col"/>
        <c:grouping val="clustered"/>
        <c:varyColors val="0"/>
        <c:ser>
          <c:idx val="0"/>
          <c:order val="0"/>
          <c:tx>
            <c:v>Revenue</c:v>
          </c:tx>
          <c:spPr>
            <a:solidFill>
              <a:srgbClr val="2F1750"/>
            </a:solidFill>
            <a:ln>
              <a:noFill/>
            </a:ln>
            <a:effectLst/>
          </c:spPr>
          <c:invertIfNegative val="0"/>
          <c:cat>
            <c:strRef>
              <c:f>Sheet1!$M$4:$W$4</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Sheet1!$M$17:$W$17</c:f>
              <c:numCache>
                <c:formatCode>_("$"* #,##0.00,," M"_);[Red]_("$"* \(#,##0.00,,\ "M"\);_("$"* "-"??_);_(@_)</c:formatCode>
                <c:ptCount val="11"/>
                <c:pt idx="0">
                  <c:v>432511686.02774596</c:v>
                </c:pt>
                <c:pt idx="1">
                  <c:v>721489528.90342581</c:v>
                </c:pt>
                <c:pt idx="2">
                  <c:v>749462386.40401387</c:v>
                </c:pt>
                <c:pt idx="3">
                  <c:v>484533063.59136462</c:v>
                </c:pt>
                <c:pt idx="4">
                  <c:v>482024281.25599957</c:v>
                </c:pt>
                <c:pt idx="5">
                  <c:v>378594719.33931929</c:v>
                </c:pt>
                <c:pt idx="6">
                  <c:v>374487668.22024941</c:v>
                </c:pt>
                <c:pt idx="7">
                  <c:v>371560612.53945988</c:v>
                </c:pt>
                <c:pt idx="8">
                  <c:v>370146777.82462877</c:v>
                </c:pt>
                <c:pt idx="9">
                  <c:v>368785138.19117123</c:v>
                </c:pt>
                <c:pt idx="10">
                  <c:v>367208598.86642313</c:v>
                </c:pt>
              </c:numCache>
            </c:numRef>
          </c:val>
          <c:extLst>
            <c:ext xmlns:c16="http://schemas.microsoft.com/office/drawing/2014/chart" uri="{C3380CC4-5D6E-409C-BE32-E72D297353CC}">
              <c16:uniqueId val="{00000001-1EED-47B7-8161-B70D517547AB}"/>
            </c:ext>
          </c:extLst>
        </c:ser>
        <c:ser>
          <c:idx val="1"/>
          <c:order val="1"/>
          <c:tx>
            <c:v>Expenditures</c:v>
          </c:tx>
          <c:spPr>
            <a:solidFill>
              <a:srgbClr val="B84200"/>
            </a:solidFill>
            <a:ln>
              <a:noFill/>
            </a:ln>
            <a:effectLst/>
          </c:spPr>
          <c:invertIfNegative val="0"/>
          <c:dLbls>
            <c:dLbl>
              <c:idx val="0"/>
              <c:layout>
                <c:manualLayout>
                  <c:x val="-1.3047023647730371E-2"/>
                  <c:y val="0.3576802313907867"/>
                </c:manualLayout>
              </c:layout>
              <c:tx>
                <c:rich>
                  <a:bodyPr/>
                  <a:lstStyle/>
                  <a:p>
                    <a:fld id="{762F0A5D-8FFD-459B-8579-F4D14729776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EED-47B7-8161-B70D517547AB}"/>
                </c:ext>
              </c:extLst>
            </c:dLbl>
            <c:dLbl>
              <c:idx val="1"/>
              <c:layout>
                <c:manualLayout>
                  <c:x val="-7.6107637945093771E-3"/>
                  <c:y val="0.36651562593269915"/>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Narrow" panose="020B0606020202030204" pitchFamily="34" charset="0"/>
                        <a:ea typeface="+mn-ea"/>
                        <a:cs typeface="+mn-cs"/>
                      </a:defRPr>
                    </a:pPr>
                    <a:fld id="{77B4BD35-58C3-4BB4-8E0D-B9D314950D30}" type="CELLRANGE">
                      <a:rPr lang="en-US">
                        <a:solidFill>
                          <a:schemeClr val="tx1"/>
                        </a:solidFill>
                      </a:rPr>
                      <a:pPr>
                        <a:defRPr/>
                      </a:pPr>
                      <a:t>[CELLRANGE]</a:t>
                    </a:fld>
                    <a:endParaRPr lang="en-US"/>
                  </a:p>
                </c:rich>
              </c:tx>
              <c:numFmt formatCode="&quot;$&quot;#,##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EED-47B7-8161-B70D517547AB}"/>
                </c:ext>
              </c:extLst>
            </c:dLbl>
            <c:dLbl>
              <c:idx val="2"/>
              <c:layout>
                <c:manualLayout>
                  <c:x val="-6.523511823865181E-3"/>
                  <c:y val="0.38803713974071641"/>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Narrow" panose="020B0606020202030204" pitchFamily="34" charset="0"/>
                        <a:ea typeface="+mn-ea"/>
                        <a:cs typeface="+mn-cs"/>
                      </a:defRPr>
                    </a:pPr>
                    <a:fld id="{27BC9E45-E0C8-40D5-AAC9-3CEDFA409007}" type="CELLRANGE">
                      <a:rPr lang="en-US">
                        <a:solidFill>
                          <a:schemeClr val="tx1"/>
                        </a:solidFill>
                      </a:rPr>
                      <a:pPr>
                        <a:defRPr/>
                      </a:pPr>
                      <a:t>[CELLRANGE]</a:t>
                    </a:fld>
                    <a:endParaRPr lang="en-US"/>
                  </a:p>
                </c:rich>
              </c:tx>
              <c:numFmt formatCode="&quot;$&quot;#,##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EED-47B7-8161-B70D517547AB}"/>
                </c:ext>
              </c:extLst>
            </c:dLbl>
            <c:dLbl>
              <c:idx val="3"/>
              <c:layout>
                <c:manualLayout>
                  <c:x val="-8.6980157651535741E-3"/>
                  <c:y val="0.40899341751819274"/>
                </c:manualLayout>
              </c:layout>
              <c:tx>
                <c:rich>
                  <a:bodyPr/>
                  <a:lstStyle/>
                  <a:p>
                    <a:fld id="{4BABBB3C-E6E2-4DB6-9C6D-9326A90ED42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EED-47B7-8161-B70D517547AB}"/>
                </c:ext>
              </c:extLst>
            </c:dLbl>
            <c:dLbl>
              <c:idx val="4"/>
              <c:layout>
                <c:manualLayout>
                  <c:x val="-3.2617559119325905E-3"/>
                  <c:y val="0.42293482094889756"/>
                </c:manualLayout>
              </c:layout>
              <c:tx>
                <c:rich>
                  <a:bodyPr/>
                  <a:lstStyle/>
                  <a:p>
                    <a:fld id="{53DC5717-A4FE-4E90-A234-4E894ECCEFE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EED-47B7-8161-B70D517547AB}"/>
                </c:ext>
              </c:extLst>
            </c:dLbl>
            <c:dLbl>
              <c:idx val="5"/>
              <c:layout>
                <c:manualLayout>
                  <c:x val="-6.5235118238652608E-3"/>
                  <c:y val="0.38223500491108492"/>
                </c:manualLayout>
              </c:layout>
              <c:tx>
                <c:rich>
                  <a:bodyPr/>
                  <a:lstStyle/>
                  <a:p>
                    <a:fld id="{3A438F49-E4B3-44E7-9B47-3F36509AA1B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EED-47B7-8161-B70D517547AB}"/>
                </c:ext>
              </c:extLst>
            </c:dLbl>
            <c:dLbl>
              <c:idx val="6"/>
              <c:layout>
                <c:manualLayout>
                  <c:x val="-7.6107637945094569E-3"/>
                  <c:y val="0.35004151359095276"/>
                </c:manualLayout>
              </c:layout>
              <c:tx>
                <c:rich>
                  <a:bodyPr/>
                  <a:lstStyle/>
                  <a:p>
                    <a:fld id="{94C1B1D5-D034-4FF6-B09C-470C20DDB3F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EED-47B7-8161-B70D517547AB}"/>
                </c:ext>
              </c:extLst>
            </c:dLbl>
            <c:dLbl>
              <c:idx val="7"/>
              <c:layout>
                <c:manualLayout>
                  <c:x val="-6.5235118238652608E-3"/>
                  <c:y val="0.31812933789892389"/>
                </c:manualLayout>
              </c:layout>
              <c:tx>
                <c:rich>
                  <a:bodyPr/>
                  <a:lstStyle/>
                  <a:p>
                    <a:fld id="{96B96835-CF1A-433A-A602-11B13EBF367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EED-47B7-8161-B70D517547AB}"/>
                </c:ext>
              </c:extLst>
            </c:dLbl>
            <c:dLbl>
              <c:idx val="8"/>
              <c:layout>
                <c:manualLayout>
                  <c:x val="-8.6980157651535741E-3"/>
                  <c:y val="0.32473048725559889"/>
                </c:manualLayout>
              </c:layout>
              <c:tx>
                <c:rich>
                  <a:bodyPr/>
                  <a:lstStyle/>
                  <a:p>
                    <a:fld id="{D570A8D6-0675-4054-987A-17405E72B10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EED-47B7-8161-B70D517547AB}"/>
                </c:ext>
              </c:extLst>
            </c:dLbl>
            <c:dLbl>
              <c:idx val="9"/>
              <c:layout>
                <c:manualLayout>
                  <c:x val="-4.349007882576787E-3"/>
                  <c:y val="0.36363040422841703"/>
                </c:manualLayout>
              </c:layout>
              <c:tx>
                <c:rich>
                  <a:bodyPr/>
                  <a:lstStyle/>
                  <a:p>
                    <a:fld id="{914D621A-5E50-4C40-8CFE-E21800B22A3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ED-47B7-8161-B70D517547AB}"/>
                </c:ext>
              </c:extLst>
            </c:dLbl>
            <c:dLbl>
              <c:idx val="10"/>
              <c:layout>
                <c:manualLayout>
                  <c:x val="0"/>
                  <c:y val="0.36967955849075035"/>
                </c:manualLayout>
              </c:layout>
              <c:tx>
                <c:rich>
                  <a:bodyPr/>
                  <a:lstStyle/>
                  <a:p>
                    <a:fld id="{FC320CDC-7E49-4971-B2C3-3FC46681BDA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EED-47B7-8161-B70D517547AB}"/>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00000"/>
                    </a:solidFill>
                    <a:latin typeface="Arial Narrow" panose="020B06060202020302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Sheet1!$M$4:$W$4</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Sheet1!$M$7:$W$7</c:f>
              <c:numCache>
                <c:formatCode>_("$"* #,##0.00,," M"_);[Red]_("$"* \(#,##0.00,,\ "M"\);_("$"* "-"??_);_(@_)</c:formatCode>
                <c:ptCount val="11"/>
                <c:pt idx="0">
                  <c:v>542071959.1170646</c:v>
                </c:pt>
                <c:pt idx="1">
                  <c:v>559316421.04879105</c:v>
                </c:pt>
                <c:pt idx="2">
                  <c:v>601321224.0551759</c:v>
                </c:pt>
                <c:pt idx="3">
                  <c:v>642223080.44932592</c:v>
                </c:pt>
                <c:pt idx="4">
                  <c:v>669432946.18004417</c:v>
                </c:pt>
                <c:pt idx="5">
                  <c:v>589996954.06332397</c:v>
                </c:pt>
                <c:pt idx="6">
                  <c:v>527163255.88761008</c:v>
                </c:pt>
                <c:pt idx="7">
                  <c:v>464878047.19038528</c:v>
                </c:pt>
                <c:pt idx="8">
                  <c:v>477762304.68188876</c:v>
                </c:pt>
                <c:pt idx="9">
                  <c:v>553685124.79395008</c:v>
                </c:pt>
                <c:pt idx="10">
                  <c:v>565491862.0354836</c:v>
                </c:pt>
              </c:numCache>
            </c:numRef>
          </c:val>
          <c:extLst>
            <c:ext xmlns:c15="http://schemas.microsoft.com/office/drawing/2012/chart" uri="{02D57815-91ED-43cb-92C2-25804820EDAC}">
              <c15:datalabelsRange>
                <c15:f>Sheet1!$M$19:$W$19</c15:f>
                <c15:dlblRangeCache>
                  <c:ptCount val="11"/>
                  <c:pt idx="0">
                    <c:v> $(110 M)</c:v>
                  </c:pt>
                  <c:pt idx="1">
                    <c:v> $162 M </c:v>
                  </c:pt>
                  <c:pt idx="2">
                    <c:v> $148 M </c:v>
                  </c:pt>
                  <c:pt idx="3">
                    <c:v> $(158 M)</c:v>
                  </c:pt>
                  <c:pt idx="4">
                    <c:v> $(187 M)</c:v>
                  </c:pt>
                  <c:pt idx="5">
                    <c:v> $(211 M)</c:v>
                  </c:pt>
                  <c:pt idx="6">
                    <c:v> $(153 M)</c:v>
                  </c:pt>
                  <c:pt idx="7">
                    <c:v> $(93 M)</c:v>
                  </c:pt>
                  <c:pt idx="8">
                    <c:v> $(108 M)</c:v>
                  </c:pt>
                  <c:pt idx="9">
                    <c:v> $(185 M)</c:v>
                  </c:pt>
                  <c:pt idx="10">
                    <c:v> $(198 M)</c:v>
                  </c:pt>
                </c15:dlblRangeCache>
              </c15:datalabelsRange>
            </c:ext>
            <c:ext xmlns:c16="http://schemas.microsoft.com/office/drawing/2014/chart" uri="{C3380CC4-5D6E-409C-BE32-E72D297353CC}">
              <c16:uniqueId val="{0000000D-1EED-47B7-8161-B70D517547AB}"/>
            </c:ext>
          </c:extLst>
        </c:ser>
        <c:dLbls>
          <c:showLegendKey val="0"/>
          <c:showVal val="0"/>
          <c:showCatName val="0"/>
          <c:showSerName val="0"/>
          <c:showPercent val="0"/>
          <c:showBubbleSize val="0"/>
        </c:dLbls>
        <c:gapWidth val="50"/>
        <c:overlap val="30"/>
        <c:axId val="1009194656"/>
        <c:axId val="1009191296"/>
      </c:barChart>
      <c:lineChart>
        <c:grouping val="standard"/>
        <c:varyColors val="0"/>
        <c:ser>
          <c:idx val="3"/>
          <c:order val="3"/>
          <c:tx>
            <c:v>Placeholder</c:v>
          </c:tx>
          <c:spPr>
            <a:ln w="28575" cap="rnd">
              <a:noFill/>
              <a:round/>
            </a:ln>
            <a:effectLst/>
          </c:spPr>
          <c:marker>
            <c:symbol val="none"/>
          </c:marker>
          <c:val>
            <c:numRef>
              <c:f>Sheet1!$M$29:$W$29</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mooth val="0"/>
          <c:extLst>
            <c:ext xmlns:c16="http://schemas.microsoft.com/office/drawing/2014/chart" uri="{C3380CC4-5D6E-409C-BE32-E72D297353CC}">
              <c16:uniqueId val="{0000000E-1EED-47B7-8161-B70D517547AB}"/>
            </c:ext>
          </c:extLst>
        </c:ser>
        <c:dLbls>
          <c:showLegendKey val="0"/>
          <c:showVal val="0"/>
          <c:showCatName val="0"/>
          <c:showSerName val="0"/>
          <c:showPercent val="0"/>
          <c:showBubbleSize val="0"/>
        </c:dLbls>
        <c:marker val="1"/>
        <c:smooth val="0"/>
        <c:axId val="1009194656"/>
        <c:axId val="1009191296"/>
      </c:lineChart>
      <c:catAx>
        <c:axId val="100919465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1009191296"/>
        <c:crosses val="autoZero"/>
        <c:auto val="1"/>
        <c:lblAlgn val="ctr"/>
        <c:lblOffset val="100"/>
        <c:noMultiLvlLbl val="0"/>
      </c:catAx>
      <c:valAx>
        <c:axId val="10091912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quot; M&quot;;\-&quot;$&quot;#,##0,,&quot; M&quot;;&quot;-&quot;"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crossAx val="1009194656"/>
        <c:crosses val="autoZero"/>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984F1-6ECA-4CA6-921E-739D9C1CE2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C59A03-A403-4A49-9FC4-F2FF5AD9D3B9}">
      <dgm:prSet phldrT="[Text]" custT="1"/>
      <dgm:spPr>
        <a:solidFill>
          <a:srgbClr val="2F1750"/>
        </a:solidFill>
        <a:ln>
          <a:noFill/>
        </a:ln>
      </dgm:spPr>
      <dgm:t>
        <a:bodyPr anchor="b"/>
        <a:lstStyle/>
        <a:p>
          <a:pPr>
            <a:buClrTx/>
            <a:buSzTx/>
            <a:buFontTx/>
            <a:buNone/>
          </a:pPr>
          <a:r>
            <a:rPr kumimoji="0" lang="en-US" sz="3200" b="1" i="0" u="none" strike="noStrike" cap="none" spc="0" normalizeH="0" baseline="0" noProof="0" dirty="0">
              <a:ln>
                <a:noFill/>
              </a:ln>
              <a:solidFill>
                <a:prstClr val="white"/>
              </a:solidFill>
              <a:effectLst/>
              <a:uLnTx/>
              <a:uFillTx/>
              <a:latin typeface="Arial Black" panose="020B0A04020102020204" pitchFamily="34" charset="0"/>
              <a:ea typeface="+mn-ea"/>
              <a:cs typeface="Calibri"/>
            </a:rPr>
            <a:t>702</a:t>
          </a:r>
          <a:br>
            <a:rPr kumimoji="0" lang="en-US" sz="3200" b="1" i="0" u="none" strike="noStrike" cap="none" spc="0" normalizeH="0" baseline="0" noProof="0" dirty="0">
              <a:ln>
                <a:noFill/>
              </a:ln>
              <a:solidFill>
                <a:prstClr val="white"/>
              </a:solidFill>
              <a:effectLst/>
              <a:uLnTx/>
              <a:uFillTx/>
              <a:latin typeface="Arial Black" panose="020B0A04020102020204" pitchFamily="34" charset="0"/>
              <a:ea typeface="+mn-ea"/>
              <a:cs typeface="Calibri"/>
            </a:rPr>
          </a:br>
          <a:r>
            <a:rPr kumimoji="0" lang="en-US" sz="2000" b="0" i="0" u="none" strike="noStrike" cap="none" spc="0" normalizeH="0" baseline="0" noProof="0" dirty="0">
              <a:ln>
                <a:noFill/>
              </a:ln>
              <a:solidFill>
                <a:prstClr val="white"/>
              </a:solidFill>
              <a:effectLst/>
              <a:uLnTx/>
              <a:uFillTx/>
              <a:latin typeface="Arial Narrow" panose="020B0606020202030204" pitchFamily="34" charset="0"/>
              <a:ea typeface="+mn-ea"/>
              <a:cs typeface="Arial" charset="0"/>
            </a:rPr>
            <a:t>Projects Awarded</a:t>
          </a:r>
          <a:endParaRPr lang="en-US" sz="2000" dirty="0">
            <a:latin typeface="Arial Narrow" panose="020B0606020202030204" pitchFamily="34" charset="0"/>
          </a:endParaRPr>
        </a:p>
      </dgm:t>
    </dgm:pt>
    <dgm:pt modelId="{2D214BD5-8992-4AC7-AA2A-512039D47712}" type="parTrans" cxnId="{E6D5D8F3-D464-48A5-820C-A528C41C31D6}">
      <dgm:prSet/>
      <dgm:spPr/>
      <dgm:t>
        <a:bodyPr/>
        <a:lstStyle/>
        <a:p>
          <a:endParaRPr lang="en-US"/>
        </a:p>
      </dgm:t>
    </dgm:pt>
    <dgm:pt modelId="{DA154EAB-4FAF-4304-87B7-2E80898BCA11}" type="sibTrans" cxnId="{E6D5D8F3-D464-48A5-820C-A528C41C31D6}">
      <dgm:prSet/>
      <dgm:spPr/>
      <dgm:t>
        <a:bodyPr/>
        <a:lstStyle/>
        <a:p>
          <a:endParaRPr lang="en-US"/>
        </a:p>
      </dgm:t>
    </dgm:pt>
    <dgm:pt modelId="{DB70BA1C-1504-413D-A919-BFED8F7D235F}">
      <dgm:prSet phldrT="[Text]" custT="1"/>
      <dgm:spPr>
        <a:solidFill>
          <a:srgbClr val="2F1750"/>
        </a:solidFill>
        <a:ln>
          <a:noFill/>
        </a:ln>
      </dgm:spPr>
      <dgm:t>
        <a:bodyPr anchor="b"/>
        <a:lstStyle/>
        <a:p>
          <a:pPr>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78</a:t>
          </a:r>
          <a:b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Local Small Businesses</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gm:t>
    </dgm:pt>
    <dgm:pt modelId="{9C6EA8DB-038B-44B4-96DE-D11961406A4E}" type="parTrans" cxnId="{A5EFEBB2-7016-4DE7-99E4-5C30AE56FCC0}">
      <dgm:prSet/>
      <dgm:spPr/>
      <dgm:t>
        <a:bodyPr/>
        <a:lstStyle/>
        <a:p>
          <a:endParaRPr lang="en-US"/>
        </a:p>
      </dgm:t>
    </dgm:pt>
    <dgm:pt modelId="{5EF938F1-F04A-41D5-9E91-8B2000122E20}" type="sibTrans" cxnId="{A5EFEBB2-7016-4DE7-99E4-5C30AE56FCC0}">
      <dgm:prSet/>
      <dgm:spPr/>
      <dgm:t>
        <a:bodyPr/>
        <a:lstStyle/>
        <a:p>
          <a:endParaRPr lang="en-US"/>
        </a:p>
      </dgm:t>
    </dgm:pt>
    <dgm:pt modelId="{04F55479-E693-47C2-BD77-2AD853670033}">
      <dgm:prSet phldrT="[Text]" custT="1"/>
      <dgm:spPr>
        <a:solidFill>
          <a:srgbClr val="2F1750"/>
        </a:solidFill>
        <a:ln>
          <a:noFill/>
        </a:ln>
      </dgm:spPr>
      <dgm:t>
        <a:bodyPr anchor="b"/>
        <a:lstStyle/>
        <a:p>
          <a:pPr marL="0" lvl="0" indent="0" algn="ctr" defTabSz="889000">
            <a:lnSpc>
              <a:spcPct val="90000"/>
            </a:lnSpc>
            <a:spcBef>
              <a:spcPct val="0"/>
            </a:spcBef>
            <a:spcAft>
              <a:spcPct val="35000"/>
            </a:spcAft>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$3B</a:t>
          </a:r>
          <a:b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Contracted Amount</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gm:t>
    </dgm:pt>
    <dgm:pt modelId="{48839D72-C0CB-4ED4-AADF-68969F5A95F1}" type="parTrans" cxnId="{E4AB7559-82DF-4C0D-8811-2B352D57DDAC}">
      <dgm:prSet/>
      <dgm:spPr/>
      <dgm:t>
        <a:bodyPr/>
        <a:lstStyle/>
        <a:p>
          <a:endParaRPr lang="en-US"/>
        </a:p>
      </dgm:t>
    </dgm:pt>
    <dgm:pt modelId="{09B716DB-61F2-4F6E-ABEB-37A489BCF0E8}" type="sibTrans" cxnId="{E4AB7559-82DF-4C0D-8811-2B352D57DDAC}">
      <dgm:prSet/>
      <dgm:spPr/>
      <dgm:t>
        <a:bodyPr/>
        <a:lstStyle/>
        <a:p>
          <a:endParaRPr lang="en-US"/>
        </a:p>
      </dgm:t>
    </dgm:pt>
    <dgm:pt modelId="{D4812AF8-A1FC-45A2-A193-739624F92B86}">
      <dgm:prSet phldrT="[Text]" custT="1"/>
      <dgm:spPr>
        <a:solidFill>
          <a:srgbClr val="2F1750"/>
        </a:solidFill>
        <a:ln>
          <a:noFill/>
        </a:ln>
      </dgm:spPr>
      <dgm:t>
        <a:bodyPr anchor="b"/>
        <a:lstStyle/>
        <a:p>
          <a:pPr>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22,000</a:t>
          </a:r>
          <a:br>
            <a:rPr kumimoji="0" lang="en-US"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Jobs</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gm:t>
    </dgm:pt>
    <dgm:pt modelId="{175C486C-547C-4794-B8A3-C4C4FD1C779B}" type="parTrans" cxnId="{E531EA8C-3866-45B4-A40E-2A71D9C9E357}">
      <dgm:prSet/>
      <dgm:spPr/>
      <dgm:t>
        <a:bodyPr/>
        <a:lstStyle/>
        <a:p>
          <a:endParaRPr lang="en-US"/>
        </a:p>
      </dgm:t>
    </dgm:pt>
    <dgm:pt modelId="{4FEA606E-FAB6-4EE0-B591-831964F9FF2E}" type="sibTrans" cxnId="{E531EA8C-3866-45B4-A40E-2A71D9C9E357}">
      <dgm:prSet/>
      <dgm:spPr/>
      <dgm:t>
        <a:bodyPr/>
        <a:lstStyle/>
        <a:p>
          <a:endParaRPr lang="en-US"/>
        </a:p>
      </dgm:t>
    </dgm:pt>
    <dgm:pt modelId="{E9B4BA19-0487-4A93-85B4-4B7EC0AB83CA}" type="pres">
      <dgm:prSet presAssocID="{503984F1-6ECA-4CA6-921E-739D9C1CE279}" presName="diagram" presStyleCnt="0">
        <dgm:presLayoutVars>
          <dgm:dir/>
          <dgm:resizeHandles val="exact"/>
        </dgm:presLayoutVars>
      </dgm:prSet>
      <dgm:spPr/>
    </dgm:pt>
    <dgm:pt modelId="{D894449C-9A9B-4D56-B9E0-F5E873DADAB6}" type="pres">
      <dgm:prSet presAssocID="{D0C59A03-A403-4A49-9FC4-F2FF5AD9D3B9}" presName="node" presStyleLbl="node1" presStyleIdx="0" presStyleCnt="4">
        <dgm:presLayoutVars>
          <dgm:bulletEnabled val="1"/>
        </dgm:presLayoutVars>
      </dgm:prSet>
      <dgm:spPr/>
    </dgm:pt>
    <dgm:pt modelId="{F41FFDB8-314B-47E2-B005-422D2BDF30AC}" type="pres">
      <dgm:prSet presAssocID="{DA154EAB-4FAF-4304-87B7-2E80898BCA11}" presName="sibTrans" presStyleCnt="0"/>
      <dgm:spPr/>
    </dgm:pt>
    <dgm:pt modelId="{4E6CD88E-0B93-4955-ABE9-96BAB2D632F2}" type="pres">
      <dgm:prSet presAssocID="{DB70BA1C-1504-413D-A919-BFED8F7D235F}" presName="node" presStyleLbl="node1" presStyleIdx="1" presStyleCnt="4">
        <dgm:presLayoutVars>
          <dgm:bulletEnabled val="1"/>
        </dgm:presLayoutVars>
      </dgm:prSet>
      <dgm:spPr/>
    </dgm:pt>
    <dgm:pt modelId="{4BFBDCF2-8FB6-40DE-9181-79D118BECBD7}" type="pres">
      <dgm:prSet presAssocID="{5EF938F1-F04A-41D5-9E91-8B2000122E20}" presName="sibTrans" presStyleCnt="0"/>
      <dgm:spPr/>
    </dgm:pt>
    <dgm:pt modelId="{DA4CD533-4901-4E60-8145-EC5E05A8E06C}" type="pres">
      <dgm:prSet presAssocID="{04F55479-E693-47C2-BD77-2AD853670033}" presName="node" presStyleLbl="node1" presStyleIdx="2" presStyleCnt="4">
        <dgm:presLayoutVars>
          <dgm:bulletEnabled val="1"/>
        </dgm:presLayoutVars>
      </dgm:prSet>
      <dgm:spPr/>
    </dgm:pt>
    <dgm:pt modelId="{A4411CE5-3DF5-4079-A361-697A925710A1}" type="pres">
      <dgm:prSet presAssocID="{09B716DB-61F2-4F6E-ABEB-37A489BCF0E8}" presName="sibTrans" presStyleCnt="0"/>
      <dgm:spPr/>
    </dgm:pt>
    <dgm:pt modelId="{254CB8D6-C9BD-4DCD-A942-C63B5ADCE8E4}" type="pres">
      <dgm:prSet presAssocID="{D4812AF8-A1FC-45A2-A193-739624F92B86}" presName="node" presStyleLbl="node1" presStyleIdx="3" presStyleCnt="4">
        <dgm:presLayoutVars>
          <dgm:bulletEnabled val="1"/>
        </dgm:presLayoutVars>
      </dgm:prSet>
      <dgm:spPr/>
    </dgm:pt>
  </dgm:ptLst>
  <dgm:cxnLst>
    <dgm:cxn modelId="{FC97E408-0446-4EC3-9272-8DA31FBF036B}" type="presOf" srcId="{D0C59A03-A403-4A49-9FC4-F2FF5AD9D3B9}" destId="{D894449C-9A9B-4D56-B9E0-F5E873DADAB6}" srcOrd="0" destOrd="0" presId="urn:microsoft.com/office/officeart/2005/8/layout/default"/>
    <dgm:cxn modelId="{307E8B0E-2FD7-45DF-8C7E-E01EBB8DCC9B}" type="presOf" srcId="{DB70BA1C-1504-413D-A919-BFED8F7D235F}" destId="{4E6CD88E-0B93-4955-ABE9-96BAB2D632F2}" srcOrd="0" destOrd="0" presId="urn:microsoft.com/office/officeart/2005/8/layout/default"/>
    <dgm:cxn modelId="{E4AB7559-82DF-4C0D-8811-2B352D57DDAC}" srcId="{503984F1-6ECA-4CA6-921E-739D9C1CE279}" destId="{04F55479-E693-47C2-BD77-2AD853670033}" srcOrd="2" destOrd="0" parTransId="{48839D72-C0CB-4ED4-AADF-68969F5A95F1}" sibTransId="{09B716DB-61F2-4F6E-ABEB-37A489BCF0E8}"/>
    <dgm:cxn modelId="{37FA438A-5355-4942-AB92-AF821BA59CCA}" type="presOf" srcId="{04F55479-E693-47C2-BD77-2AD853670033}" destId="{DA4CD533-4901-4E60-8145-EC5E05A8E06C}" srcOrd="0" destOrd="0" presId="urn:microsoft.com/office/officeart/2005/8/layout/default"/>
    <dgm:cxn modelId="{E531EA8C-3866-45B4-A40E-2A71D9C9E357}" srcId="{503984F1-6ECA-4CA6-921E-739D9C1CE279}" destId="{D4812AF8-A1FC-45A2-A193-739624F92B86}" srcOrd="3" destOrd="0" parTransId="{175C486C-547C-4794-B8A3-C4C4FD1C779B}" sibTransId="{4FEA606E-FAB6-4EE0-B591-831964F9FF2E}"/>
    <dgm:cxn modelId="{D9DC26A4-F8BB-4ACD-A5E0-A4BF04E80BD4}" type="presOf" srcId="{503984F1-6ECA-4CA6-921E-739D9C1CE279}" destId="{E9B4BA19-0487-4A93-85B4-4B7EC0AB83CA}" srcOrd="0" destOrd="0" presId="urn:microsoft.com/office/officeart/2005/8/layout/default"/>
    <dgm:cxn modelId="{4E24BEA8-C017-4928-ACFC-E4D6F9BFB758}" type="presOf" srcId="{D4812AF8-A1FC-45A2-A193-739624F92B86}" destId="{254CB8D6-C9BD-4DCD-A942-C63B5ADCE8E4}" srcOrd="0" destOrd="0" presId="urn:microsoft.com/office/officeart/2005/8/layout/default"/>
    <dgm:cxn modelId="{A5EFEBB2-7016-4DE7-99E4-5C30AE56FCC0}" srcId="{503984F1-6ECA-4CA6-921E-739D9C1CE279}" destId="{DB70BA1C-1504-413D-A919-BFED8F7D235F}" srcOrd="1" destOrd="0" parTransId="{9C6EA8DB-038B-44B4-96DE-D11961406A4E}" sibTransId="{5EF938F1-F04A-41D5-9E91-8B2000122E20}"/>
    <dgm:cxn modelId="{E6D5D8F3-D464-48A5-820C-A528C41C31D6}" srcId="{503984F1-6ECA-4CA6-921E-739D9C1CE279}" destId="{D0C59A03-A403-4A49-9FC4-F2FF5AD9D3B9}" srcOrd="0" destOrd="0" parTransId="{2D214BD5-8992-4AC7-AA2A-512039D47712}" sibTransId="{DA154EAB-4FAF-4304-87B7-2E80898BCA11}"/>
    <dgm:cxn modelId="{5635C2A6-C622-45E7-8CA6-F9ACF9CA0D75}" type="presParOf" srcId="{E9B4BA19-0487-4A93-85B4-4B7EC0AB83CA}" destId="{D894449C-9A9B-4D56-B9E0-F5E873DADAB6}" srcOrd="0" destOrd="0" presId="urn:microsoft.com/office/officeart/2005/8/layout/default"/>
    <dgm:cxn modelId="{B3F0BB20-EFDC-4D69-B0D1-9C2E3E3EF9EF}" type="presParOf" srcId="{E9B4BA19-0487-4A93-85B4-4B7EC0AB83CA}" destId="{F41FFDB8-314B-47E2-B005-422D2BDF30AC}" srcOrd="1" destOrd="0" presId="urn:microsoft.com/office/officeart/2005/8/layout/default"/>
    <dgm:cxn modelId="{C7FD5F83-3292-426F-92D3-DD46CB8DB6E8}" type="presParOf" srcId="{E9B4BA19-0487-4A93-85B4-4B7EC0AB83CA}" destId="{4E6CD88E-0B93-4955-ABE9-96BAB2D632F2}" srcOrd="2" destOrd="0" presId="urn:microsoft.com/office/officeart/2005/8/layout/default"/>
    <dgm:cxn modelId="{AB0CCA4C-215A-4F3F-88A0-121EC246CA8B}" type="presParOf" srcId="{E9B4BA19-0487-4A93-85B4-4B7EC0AB83CA}" destId="{4BFBDCF2-8FB6-40DE-9181-79D118BECBD7}" srcOrd="3" destOrd="0" presId="urn:microsoft.com/office/officeart/2005/8/layout/default"/>
    <dgm:cxn modelId="{46E10264-0215-4980-A844-801F642687EC}" type="presParOf" srcId="{E9B4BA19-0487-4A93-85B4-4B7EC0AB83CA}" destId="{DA4CD533-4901-4E60-8145-EC5E05A8E06C}" srcOrd="4" destOrd="0" presId="urn:microsoft.com/office/officeart/2005/8/layout/default"/>
    <dgm:cxn modelId="{E06AE40C-AC78-4E06-A2B3-379EFDFA9ED4}" type="presParOf" srcId="{E9B4BA19-0487-4A93-85B4-4B7EC0AB83CA}" destId="{A4411CE5-3DF5-4079-A361-697A925710A1}" srcOrd="5" destOrd="0" presId="urn:microsoft.com/office/officeart/2005/8/layout/default"/>
    <dgm:cxn modelId="{D4B8180D-5CA9-449B-86B8-E569CEAC02D0}" type="presParOf" srcId="{E9B4BA19-0487-4A93-85B4-4B7EC0AB83CA}" destId="{254CB8D6-C9BD-4DCD-A942-C63B5ADCE8E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4449C-9A9B-4D56-B9E0-F5E873DADAB6}">
      <dsp:nvSpPr>
        <dsp:cNvPr id="0" name=""/>
        <dsp:cNvSpPr/>
      </dsp:nvSpPr>
      <dsp:spPr>
        <a:xfrm>
          <a:off x="3467" y="407880"/>
          <a:ext cx="2751038" cy="1650622"/>
        </a:xfrm>
        <a:prstGeom prst="rect">
          <a:avLst/>
        </a:prstGeom>
        <a:solidFill>
          <a:srgbClr val="2F17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702</a:t>
          </a:r>
          <a:b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Projects Awarded</a:t>
          </a:r>
          <a:endParaRPr lang="en-US" sz="2000" kern="1200" dirty="0">
            <a:latin typeface="Arial Narrow" panose="020B0606020202030204" pitchFamily="34" charset="0"/>
          </a:endParaRPr>
        </a:p>
      </dsp:txBody>
      <dsp:txXfrm>
        <a:off x="3467" y="407880"/>
        <a:ext cx="2751038" cy="1650622"/>
      </dsp:txXfrm>
    </dsp:sp>
    <dsp:sp modelId="{4E6CD88E-0B93-4955-ABE9-96BAB2D632F2}">
      <dsp:nvSpPr>
        <dsp:cNvPr id="0" name=""/>
        <dsp:cNvSpPr/>
      </dsp:nvSpPr>
      <dsp:spPr>
        <a:xfrm>
          <a:off x="3029609" y="407880"/>
          <a:ext cx="2751038" cy="1650622"/>
        </a:xfrm>
        <a:prstGeom prst="rect">
          <a:avLst/>
        </a:prstGeom>
        <a:solidFill>
          <a:srgbClr val="2F17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78</a:t>
          </a:r>
          <a:b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Local Small Businesses</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sp:txBody>
      <dsp:txXfrm>
        <a:off x="3029609" y="407880"/>
        <a:ext cx="2751038" cy="1650622"/>
      </dsp:txXfrm>
    </dsp:sp>
    <dsp:sp modelId="{DA4CD533-4901-4E60-8145-EC5E05A8E06C}">
      <dsp:nvSpPr>
        <dsp:cNvPr id="0" name=""/>
        <dsp:cNvSpPr/>
      </dsp:nvSpPr>
      <dsp:spPr>
        <a:xfrm>
          <a:off x="6055751" y="407880"/>
          <a:ext cx="2751038" cy="1650622"/>
        </a:xfrm>
        <a:prstGeom prst="rect">
          <a:avLst/>
        </a:prstGeom>
        <a:solidFill>
          <a:srgbClr val="2F17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889000">
            <a:lnSpc>
              <a:spcPct val="90000"/>
            </a:lnSpc>
            <a:spcBef>
              <a:spcPct val="0"/>
            </a:spcBef>
            <a:spcAft>
              <a:spcPct val="35000"/>
            </a:spcAft>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$3B</a:t>
          </a:r>
          <a:b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Contracted Amount</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sp:txBody>
      <dsp:txXfrm>
        <a:off x="6055751" y="407880"/>
        <a:ext cx="2751038" cy="1650622"/>
      </dsp:txXfrm>
    </dsp:sp>
    <dsp:sp modelId="{254CB8D6-C9BD-4DCD-A942-C63B5ADCE8E4}">
      <dsp:nvSpPr>
        <dsp:cNvPr id="0" name=""/>
        <dsp:cNvSpPr/>
      </dsp:nvSpPr>
      <dsp:spPr>
        <a:xfrm>
          <a:off x="9081894" y="407880"/>
          <a:ext cx="2751038" cy="1650622"/>
        </a:xfrm>
        <a:prstGeom prst="rect">
          <a:avLst/>
        </a:prstGeom>
        <a:solidFill>
          <a:srgbClr val="2F17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ClrTx/>
            <a:buSzTx/>
            <a:buFontTx/>
            <a:buNone/>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22,000</a:t>
          </a:r>
          <a:br>
            <a:rPr kumimoji="0" lang="en-US"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b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Jobs</a:t>
          </a:r>
          <a:endParaRPr kumimoji="0" lang="en-US" sz="2000" b="0" i="0" u="none" strike="noStrike" kern="1200" cap="none" spc="0" normalizeH="0" baseline="0" dirty="0">
            <a:ln>
              <a:noFill/>
            </a:ln>
            <a:solidFill>
              <a:prstClr val="white"/>
            </a:solidFill>
            <a:effectLst/>
            <a:uLnTx/>
            <a:uFillTx/>
            <a:latin typeface="Arial Narrow" panose="020B0606020202030204" pitchFamily="34" charset="0"/>
            <a:ea typeface="+mn-ea"/>
            <a:cs typeface="Arial" charset="0"/>
          </a:endParaRPr>
        </a:p>
      </dsp:txBody>
      <dsp:txXfrm>
        <a:off x="9081894" y="407880"/>
        <a:ext cx="2751038" cy="16506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4F6550-4B74-4670-A17C-DCA376D12DD7}" type="datetimeFigureOut">
              <a:rPr lang="en-US" smtClean="0"/>
              <a:t>5/12/2025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3A0F691-7673-43A4-B08C-ACFCC6491C78}" type="slidenum">
              <a:rPr lang="en-US" smtClean="0"/>
              <a:t>‹#›</a:t>
            </a:fld>
            <a:endParaRPr lang="en-US"/>
          </a:p>
        </p:txBody>
      </p:sp>
    </p:spTree>
    <p:extLst>
      <p:ext uri="{BB962C8B-B14F-4D97-AF65-F5344CB8AC3E}">
        <p14:creationId xmlns:p14="http://schemas.microsoft.com/office/powerpoint/2010/main" val="292656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1021718">
              <a:defRPr/>
            </a:pPr>
            <a:fld id="{5F2D1FD5-1401-4A2E-9698-689F13358966}" type="slidenum">
              <a:rPr lang="en-US">
                <a:solidFill>
                  <a:prstClr val="black"/>
                </a:solidFill>
                <a:latin typeface="Aptos" panose="02110004020202020204"/>
              </a:rPr>
              <a:pPr defTabSz="1021718">
                <a:defRPr/>
              </a:pPr>
              <a:t>1</a:t>
            </a:fld>
            <a:endParaRPr lang="en-US" dirty="0">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BBFB7F8D-C150-36CA-7875-08A5269524F1}"/>
              </a:ext>
            </a:extLst>
          </p:cNvPr>
          <p:cNvSpPr>
            <a:spLocks noGrp="1"/>
          </p:cNvSpPr>
          <p:nvPr>
            <p:ph type="dt" idx="1"/>
          </p:nvPr>
        </p:nvSpPr>
        <p:spPr/>
        <p:txBody>
          <a:bodyPr/>
          <a:lstStyle/>
          <a:p>
            <a:pPr defTabSz="1021718">
              <a:defRPr/>
            </a:pPr>
            <a:endParaRPr lang="en-US" dirty="0">
              <a:solidFill>
                <a:prstClr val="black"/>
              </a:solidFill>
              <a:latin typeface="Aptos" panose="02110004020202020204"/>
            </a:endParaRPr>
          </a:p>
        </p:txBody>
      </p:sp>
    </p:spTree>
    <p:extLst>
      <p:ext uri="{BB962C8B-B14F-4D97-AF65-F5344CB8AC3E}">
        <p14:creationId xmlns:p14="http://schemas.microsoft.com/office/powerpoint/2010/main" val="804720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4BEDC-EDD8-3A5D-DC28-03F45FAC8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82121-2BA6-2DF2-5408-EFB9FFE97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E0D82-5F22-F4FC-4705-398C7A9D24BF}"/>
              </a:ext>
            </a:extLst>
          </p:cNvPr>
          <p:cNvSpPr>
            <a:spLocks noGrp="1"/>
          </p:cNvSpPr>
          <p:nvPr>
            <p:ph type="body" idx="1"/>
          </p:nvPr>
        </p:nvSpPr>
        <p:spPr/>
        <p:txBody>
          <a:bodyPr/>
          <a:lstStyle/>
          <a:p>
            <a:pPr marL="0" indent="0">
              <a:buFont typeface="Arial" panose="020B0604020202020204" pitchFamily="34" charset="0"/>
              <a:buNone/>
              <a:tabLst>
                <a:tab pos="483265" algn="l"/>
              </a:tabLst>
            </a:pP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75EA63F-FFF8-1140-5AD3-1FACF241CD6C}"/>
              </a:ext>
            </a:extLst>
          </p:cNvPr>
          <p:cNvSpPr>
            <a:spLocks noGrp="1"/>
          </p:cNvSpPr>
          <p:nvPr>
            <p:ph type="sldNum" sz="quarter" idx="5"/>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E42F6C2E-177D-4607-AF18-4D8C52345049}" type="slidenum">
              <a:rPr kumimoji="0" lang="en-US" sz="1200" b="0" i="0" u="none" strike="noStrike" kern="1200" cap="none" spc="0" normalizeH="0" baseline="0" noProof="0">
                <a:ln>
                  <a:noFill/>
                </a:ln>
                <a:solidFill>
                  <a:prstClr val="black"/>
                </a:solidFill>
                <a:effectLst/>
                <a:uLnTx/>
                <a:uFillTx/>
                <a:latin typeface="Raleway Light" pitchFamily="2" charset="0"/>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Raleway Light" pitchFamily="2" charset="0"/>
              <a:ea typeface="+mn-ea"/>
              <a:cs typeface="+mn-cs"/>
            </a:endParaRPr>
          </a:p>
        </p:txBody>
      </p:sp>
    </p:spTree>
    <p:extLst>
      <p:ext uri="{BB962C8B-B14F-4D97-AF65-F5344CB8AC3E}">
        <p14:creationId xmlns:p14="http://schemas.microsoft.com/office/powerpoint/2010/main" val="183152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48" indent="-362448">
              <a:lnSpc>
                <a:spcPct val="107000"/>
              </a:lnSpc>
              <a:spcAft>
                <a:spcPts val="845"/>
              </a:spcAft>
              <a:buFont typeface="Symbol" panose="05050102010706020507" pitchFamily="18" charset="2"/>
              <a:buChar char=""/>
            </a:pPr>
            <a:endParaRPr lang="en-US" sz="1000"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84748"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748"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70EBF6B-8EB2-70C5-0A37-3F213C641049}"/>
              </a:ext>
            </a:extLst>
          </p:cNvPr>
          <p:cNvSpPr>
            <a:spLocks noGrp="1"/>
          </p:cNvSpPr>
          <p:nvPr>
            <p:ph type="dt" idx="1"/>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0FFAC2C7-56B8-4529-8D77-B65988A4EAB2}" type="datetime1">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5/12/2025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3941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5ACA-6138-2295-2C26-20D610006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A336E-698B-5F1F-4A2F-A9225529D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7568B-1808-D579-6700-DCD0DA71DD46}"/>
              </a:ext>
            </a:extLst>
          </p:cNvPr>
          <p:cNvSpPr>
            <a:spLocks noGrp="1"/>
          </p:cNvSpPr>
          <p:nvPr>
            <p:ph type="body" idx="1"/>
          </p:nvPr>
        </p:nvSpPr>
        <p:spPr/>
        <p:txBody>
          <a:bodyPr/>
          <a:lstStyle/>
          <a:p>
            <a:pPr defTabSz="1002581">
              <a:defRPr/>
            </a:pPr>
            <a:endParaRPr lang="en-US" sz="1000" b="1" kern="100" dirty="0">
              <a:solidFill>
                <a:srgbClr val="FF0000"/>
              </a:solidFill>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2E2541C-8675-9B9D-FF1C-F2CF2944166D}"/>
              </a:ext>
            </a:extLst>
          </p:cNvPr>
          <p:cNvSpPr>
            <a:spLocks noGrp="1"/>
          </p:cNvSpPr>
          <p:nvPr>
            <p:ph type="sldNum" sz="quarter" idx="5"/>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A5BE6745-38EE-4098-8A5A-29D50A52992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DB15A9CA-92E1-C8AA-C411-823495399EAE}"/>
              </a:ext>
            </a:extLst>
          </p:cNvPr>
          <p:cNvSpPr>
            <a:spLocks noGrp="1"/>
          </p:cNvSpPr>
          <p:nvPr>
            <p:ph type="dt" idx="1"/>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90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529">
              <a:defRPr/>
            </a:pPr>
            <a:fld id="{0F016733-C647-47E3-88D6-1990FF2F8263}" type="slidenum">
              <a:rPr lang="en-US" sz="1300">
                <a:solidFill>
                  <a:prstClr val="black"/>
                </a:solidFill>
              </a:rPr>
              <a:pPr defTabSz="966529">
                <a:defRPr/>
              </a:pPr>
              <a:t>13</a:t>
            </a:fld>
            <a:endParaRPr lang="en-US" sz="1300" dirty="0">
              <a:solidFill>
                <a:prstClr val="black"/>
              </a:solidFill>
            </a:endParaRPr>
          </a:p>
        </p:txBody>
      </p:sp>
      <p:sp>
        <p:nvSpPr>
          <p:cNvPr id="5" name="Date Placeholder 4">
            <a:extLst>
              <a:ext uri="{FF2B5EF4-FFF2-40B4-BE49-F238E27FC236}">
                <a16:creationId xmlns:a16="http://schemas.microsoft.com/office/drawing/2014/main" id="{188C7CB9-4715-54AB-39D1-E6BC51E7CF5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164719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2766">
              <a:defRPr/>
            </a:pP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14</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B9F7A5C9-9EC0-4F10-80EC-1585033F433A}"/>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161465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1907" indent="0" algn="just" defTabSz="1668743">
              <a:buFont typeface="Arial" panose="020B0604020202020204" pitchFamily="34" charset="0"/>
              <a:buNone/>
              <a:defRPr/>
            </a:pPr>
            <a:endParaRPr lang="en-US" sz="1100" dirty="0">
              <a:highlight>
                <a:srgbClr val="FFFF00"/>
              </a:highlight>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15</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D02A93D6-62D3-F947-A0AA-F24BA7434BAF}"/>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165972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D182-4654-D5B5-29C4-2BC26B233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77542-8D49-B454-B256-25AC19AA8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D823C-6C36-29EB-84C0-686F86B69E1F}"/>
              </a:ext>
            </a:extLst>
          </p:cNvPr>
          <p:cNvSpPr>
            <a:spLocks noGrp="1"/>
          </p:cNvSpPr>
          <p:nvPr>
            <p:ph type="body" idx="1"/>
          </p:nvPr>
        </p:nvSpPr>
        <p:spPr/>
        <p:txBody>
          <a:bodyPr/>
          <a:lstStyle/>
          <a:p>
            <a:pPr marL="134693" marR="951429" lvl="0" indent="0" algn="just" defTabSz="984978">
              <a:buFont typeface="Arial" panose="020B0604020202020204" pitchFamily="34" charset="0"/>
              <a:buNone/>
              <a:defRPr/>
            </a:pPr>
            <a:endParaRPr lang="en-US" sz="1100" spc="-25" dirty="0">
              <a:solidFill>
                <a:prstClr val="black"/>
              </a:solidFill>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1D4F93F1-CAA9-97CF-7469-E6285058EF5F}"/>
              </a:ext>
            </a:extLst>
          </p:cNvPr>
          <p:cNvSpPr>
            <a:spLocks noGrp="1"/>
          </p:cNvSpPr>
          <p:nvPr>
            <p:ph type="sldNum" sz="quarter" idx="5"/>
          </p:nvPr>
        </p:nvSpPr>
        <p:spPr/>
        <p:txBody>
          <a:bodyPr/>
          <a:lstStyle/>
          <a:p>
            <a:pPr defTabSz="984978">
              <a:defRPr/>
            </a:pPr>
            <a:fld id="{0F016733-C647-47E3-88D6-1990FF2F8263}" type="slidenum">
              <a:rPr lang="en-US" sz="1400">
                <a:solidFill>
                  <a:prstClr val="black"/>
                </a:solidFill>
                <a:latin typeface="Calibri" panose="020F0502020204030204"/>
              </a:rPr>
              <a:pPr defTabSz="984978">
                <a:defRPr/>
              </a:pPr>
              <a:t>16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04628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2766">
              <a:defRPr/>
            </a:pP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17</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27DEF170-E5F6-41C4-EF4F-3A2063320C75}"/>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1808260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0BDCA-D5A6-41F3-9533-30FDA99097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9411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0BDCA-D5A6-41F3-9533-30FDA99097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1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169954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0C9E2-412D-3181-D7F9-22BD9B4F7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C222F-F6DA-684D-CA53-444C190F6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26346-09AD-17F0-BB97-8A4896C0D44E}"/>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42CEB1E1-D67B-E15F-EE0D-C9D59D942558}"/>
              </a:ext>
            </a:extLst>
          </p:cNvPr>
          <p:cNvSpPr>
            <a:spLocks noGrp="1"/>
          </p:cNvSpPr>
          <p:nvPr>
            <p:ph type="sldNum" sz="quarter" idx="5"/>
          </p:nvPr>
        </p:nvSpPr>
        <p:spPr/>
        <p:txBody>
          <a:bodyPr/>
          <a:lstStyle/>
          <a:p>
            <a:pPr marL="0" marR="0" lvl="0" indent="0" algn="r" defTabSz="948251"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8251"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DE131523-EB57-15BD-8788-B2B2D6E2383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059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FFB2-6F65-2A5E-32F2-12BB95C3C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50CC1-B2D4-0C84-DE40-A566560D2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13B99-BAF4-DE0D-6051-7A17F3AF7C0D}"/>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7BAB027E-1D0D-BC52-D05C-AD016917BD3B}"/>
              </a:ext>
            </a:extLst>
          </p:cNvPr>
          <p:cNvSpPr>
            <a:spLocks noGrp="1"/>
          </p:cNvSpPr>
          <p:nvPr>
            <p:ph type="sldNum" sz="quarter" idx="5"/>
          </p:nvPr>
        </p:nvSpPr>
        <p:spPr/>
        <p:txBody>
          <a:bodyPr/>
          <a:lstStyle/>
          <a:p>
            <a:pPr defTabSz="948251">
              <a:defRPr/>
            </a:pPr>
            <a:fld id="{0F016733-C647-47E3-88D6-1990FF2F8263}" type="slidenum">
              <a:rPr lang="en-US">
                <a:solidFill>
                  <a:prstClr val="black"/>
                </a:solidFill>
              </a:rPr>
              <a:pPr defTabSz="948251">
                <a:defRPr/>
              </a:pPr>
              <a:t>21</a:t>
            </a:fld>
            <a:endParaRPr lang="en-US" dirty="0">
              <a:solidFill>
                <a:prstClr val="black"/>
              </a:solidFill>
            </a:endParaRPr>
          </a:p>
        </p:txBody>
      </p:sp>
      <p:sp>
        <p:nvSpPr>
          <p:cNvPr id="5" name="Date Placeholder 4">
            <a:extLst>
              <a:ext uri="{FF2B5EF4-FFF2-40B4-BE49-F238E27FC236}">
                <a16:creationId xmlns:a16="http://schemas.microsoft.com/office/drawing/2014/main" id="{524AEC08-372A-422A-6B7D-26E474E5421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01846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74F0-BBBE-6F84-3F46-8EBF86153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517C6-A743-860C-5647-8C433288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A8ED6-A256-7B22-5023-B483810B40AC}"/>
              </a:ext>
            </a:extLst>
          </p:cNvPr>
          <p:cNvSpPr>
            <a:spLocks noGrp="1"/>
          </p:cNvSpPr>
          <p:nvPr>
            <p:ph type="body" idx="1"/>
          </p:nvPr>
        </p:nvSpPr>
        <p:spPr/>
        <p:txBody>
          <a:bodyPr/>
          <a:lstStyle/>
          <a:p>
            <a:pPr marL="0" indent="0" defTabSz="1021718">
              <a:buFont typeface="Arial" panose="020B0604020202020204" pitchFamily="34" charset="0"/>
              <a:buNone/>
              <a:defRPr/>
            </a:pPr>
            <a:endParaRPr lang="en-US" sz="1100" dirty="0">
              <a:latin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17537163-5DEC-8B44-B731-00D7BB3E7A5F}"/>
              </a:ext>
            </a:extLst>
          </p:cNvPr>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22</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24F56BF3-D9E8-684C-D8A3-DAE066B86E15}"/>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305406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9C27-96E5-A76D-70C9-480D078EE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0F020-6029-1399-BF3D-87CC7AE60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78E05-970B-E1C3-10A1-A8A43519D7B5}"/>
              </a:ext>
            </a:extLst>
          </p:cNvPr>
          <p:cNvSpPr>
            <a:spLocks noGrp="1"/>
          </p:cNvSpPr>
          <p:nvPr>
            <p:ph type="body" idx="1"/>
            <p:custDataLst>
              <p:tags r:id="rId1"/>
            </p:custDataLst>
          </p:nvPr>
        </p:nvSpPr>
        <p:spPr>
          <a:xfrm>
            <a:off x="511871" y="5725442"/>
            <a:ext cx="4367462" cy="5792354"/>
          </a:xfrm>
        </p:spPr>
        <p:txBody>
          <a:bodyPr/>
          <a:lstStyle/>
          <a:p>
            <a:pPr defTabSz="930141">
              <a:defRPr/>
            </a:pPr>
            <a:endParaRPr lang="en-US" dirty="0"/>
          </a:p>
        </p:txBody>
      </p:sp>
      <p:sp>
        <p:nvSpPr>
          <p:cNvPr id="4" name="Slide Number Placeholder 3">
            <a:extLst>
              <a:ext uri="{FF2B5EF4-FFF2-40B4-BE49-F238E27FC236}">
                <a16:creationId xmlns:a16="http://schemas.microsoft.com/office/drawing/2014/main" id="{689ABA50-E3B9-7526-9816-1BBAB8D42819}"/>
              </a:ext>
            </a:extLst>
          </p:cNvPr>
          <p:cNvSpPr>
            <a:spLocks noGrp="1"/>
          </p:cNvSpPr>
          <p:nvPr>
            <p:ph type="sldNum" sz="quarter" idx="10"/>
          </p:nvPr>
        </p:nvSpPr>
        <p:spPr/>
        <p:txBody>
          <a:bodyPr/>
          <a:lstStyle/>
          <a:p>
            <a:pPr defTabSz="898079">
              <a:defRPr/>
            </a:pPr>
            <a:fld id="{99524DF2-AF4E-44BC-B971-CAB29B56BAD7}" type="slidenum">
              <a:rPr lang="en-US">
                <a:solidFill>
                  <a:prstClr val="black"/>
                </a:solidFill>
              </a:rPr>
              <a:pPr defTabSz="898079">
                <a:defRPr/>
              </a:pPr>
              <a:t>23</a:t>
            </a:fld>
            <a:endParaRPr lang="en-US" dirty="0">
              <a:solidFill>
                <a:prstClr val="black"/>
              </a:solidFill>
            </a:endParaRPr>
          </a:p>
        </p:txBody>
      </p:sp>
      <p:sp>
        <p:nvSpPr>
          <p:cNvPr id="5" name="Date Placeholder 4">
            <a:extLst>
              <a:ext uri="{FF2B5EF4-FFF2-40B4-BE49-F238E27FC236}">
                <a16:creationId xmlns:a16="http://schemas.microsoft.com/office/drawing/2014/main" id="{BBB8A098-C6B4-3782-41E3-223BE92CCD19}"/>
              </a:ext>
            </a:extLst>
          </p:cNvPr>
          <p:cNvSpPr>
            <a:spLocks noGrp="1"/>
          </p:cNvSpPr>
          <p:nvPr>
            <p:ph type="dt" idx="11"/>
          </p:nvPr>
        </p:nvSpPr>
        <p:spPr/>
        <p:txBody>
          <a:bodyPr/>
          <a:lstStyle/>
          <a:p>
            <a:pPr defTabSz="898079">
              <a:defRPr/>
            </a:pPr>
            <a:endParaRPr lang="en-US" dirty="0">
              <a:solidFill>
                <a:prstClr val="black"/>
              </a:solidFill>
            </a:endParaRPr>
          </a:p>
        </p:txBody>
      </p:sp>
    </p:spTree>
    <p:extLst>
      <p:ext uri="{BB962C8B-B14F-4D97-AF65-F5344CB8AC3E}">
        <p14:creationId xmlns:p14="http://schemas.microsoft.com/office/powerpoint/2010/main" val="1079175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p:txBody>
      </p:sp>
      <p:sp>
        <p:nvSpPr>
          <p:cNvPr id="4" name="Slide Number Placeholder 3"/>
          <p:cNvSpPr>
            <a:spLocks noGrp="1"/>
          </p:cNvSpPr>
          <p:nvPr>
            <p:ph type="sldNum" sz="quarter" idx="5"/>
          </p:nvPr>
        </p:nvSpPr>
        <p:spPr/>
        <p:txBody>
          <a:bodyPr/>
          <a:lstStyle/>
          <a:p>
            <a:pPr defTabSz="966529">
              <a:defRPr/>
            </a:pPr>
            <a:fld id="{0F016733-C647-47E3-88D6-1990FF2F8263}" type="slidenum">
              <a:rPr lang="en-US" sz="1300">
                <a:solidFill>
                  <a:prstClr val="black"/>
                </a:solidFill>
              </a:rPr>
              <a:pPr defTabSz="966529">
                <a:defRPr/>
              </a:pPr>
              <a:t>24</a:t>
            </a:fld>
            <a:endParaRPr lang="en-US" sz="1300" dirty="0">
              <a:solidFill>
                <a:prstClr val="black"/>
              </a:solidFill>
            </a:endParaRPr>
          </a:p>
        </p:txBody>
      </p:sp>
      <p:sp>
        <p:nvSpPr>
          <p:cNvPr id="5" name="Date Placeholder 4">
            <a:extLst>
              <a:ext uri="{FF2B5EF4-FFF2-40B4-BE49-F238E27FC236}">
                <a16:creationId xmlns:a16="http://schemas.microsoft.com/office/drawing/2014/main" id="{3CF269CA-EE74-8477-542A-A669C7D5E52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66511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372" marR="868184" indent="-188000" defTabSz="1041131">
              <a:lnSpc>
                <a:spcPct val="97000"/>
              </a:lnSpc>
              <a:spcBef>
                <a:spcPts val="307"/>
              </a:spcBef>
              <a:buFont typeface="Arial" panose="020B0604020202020204" pitchFamily="34" charset="0"/>
              <a:buChar char="•"/>
              <a:defRPr/>
            </a:pPr>
            <a:endParaRPr lang="en-US" sz="1100" kern="100" dirty="0">
              <a:latin typeface="Calibri" panose="020F050202020403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25</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5DEF5976-025C-0843-ACC2-65244594B198}"/>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855964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937CB-BF86-5BB7-9BB2-6535559B9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5A338-6A8B-10C1-C7E0-F50E16830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6DCEA-09B4-3825-F3DE-107062F74C0F}"/>
              </a:ext>
            </a:extLst>
          </p:cNvPr>
          <p:cNvSpPr>
            <a:spLocks noGrp="1"/>
          </p:cNvSpPr>
          <p:nvPr>
            <p:ph type="body" idx="1"/>
          </p:nvPr>
        </p:nvSpPr>
        <p:spPr/>
        <p:txBody>
          <a:bodyPr/>
          <a:lstStyle/>
          <a:p>
            <a:pPr marL="0" marR="0">
              <a:lnSpc>
                <a:spcPct val="100000"/>
              </a:lnSpc>
              <a:spcBef>
                <a:spcPts val="0"/>
              </a:spcBef>
              <a:spcAft>
                <a:spcPts val="0"/>
              </a:spcAft>
            </a:pPr>
            <a:endParaRPr lang="en-US" sz="11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89626B6-585D-FABD-4127-74F26D9F74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D23F8-7DF7-45E1-9123-79A9AAB2B87E}" type="slidenum">
              <a:rPr kumimoji="0" lang="en-US" sz="1200" b="0" i="0" u="none" strike="noStrike" kern="1200" cap="none" spc="0" normalizeH="0" baseline="0" noProof="0" smtClean="0">
                <a:ln>
                  <a:noFill/>
                </a:ln>
                <a:solidFill>
                  <a:prstClr val="black"/>
                </a:solidFill>
                <a:effectLst/>
                <a:uLnTx/>
                <a:uFillTx/>
                <a:latin typeface="Raleway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aleway Light" pitchFamily="2" charset="0"/>
              <a:ea typeface="+mn-ea"/>
              <a:cs typeface="+mn-cs"/>
            </a:endParaRPr>
          </a:p>
        </p:txBody>
      </p:sp>
      <p:sp>
        <p:nvSpPr>
          <p:cNvPr id="5" name="Date Placeholder 4">
            <a:extLst>
              <a:ext uri="{FF2B5EF4-FFF2-40B4-BE49-F238E27FC236}">
                <a16:creationId xmlns:a16="http://schemas.microsoft.com/office/drawing/2014/main" id="{EDAB125C-431F-D06B-4859-2BCA1849F601}"/>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348869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454138">
              <a:buFont typeface="Arial" panose="020B0604020202020204" pitchFamily="34" charset="0"/>
              <a:buNone/>
              <a:defRPr/>
            </a:pPr>
            <a:endParaRPr lang="en-US" sz="1100" dirty="0">
              <a:latin typeface="+mn-lt"/>
              <a:ea typeface="Cambria" panose="020405030504060302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1537036">
              <a:defRPr/>
            </a:pPr>
            <a:fld id="{0F016733-C647-47E3-88D6-1990FF2F8263}" type="slidenum">
              <a:rPr lang="en-US">
                <a:solidFill>
                  <a:prstClr val="black"/>
                </a:solidFill>
                <a:latin typeface="Aptos" panose="02110004020202020204"/>
              </a:rPr>
              <a:pPr defTabSz="1537036">
                <a:defRPr/>
              </a:pPr>
              <a:t>27</a:t>
            </a:fld>
            <a:endParaRPr lang="en-US" dirty="0">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95A44C44-3908-5870-040F-7F3658763293}"/>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213508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698712">
              <a:buFont typeface="Arial" panose="020B0604020202020204" pitchFamily="34" charset="0"/>
              <a:buNone/>
              <a:defRPr/>
            </a:pPr>
            <a:endParaRPr lang="en-US" sz="1100" dirty="0">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28</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DA886479-81F8-9ADC-CFAC-5FC919DBAB9F}"/>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2048362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1F48-1073-57CE-9BA0-60B0F8720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08BF9-3B71-8129-7C5B-140895EC52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9998C-4B0F-732C-195A-D5215DBFAC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F0284988-65D1-B874-0E98-71F06DF676CF}"/>
              </a:ext>
            </a:extLst>
          </p:cNvPr>
          <p:cNvSpPr>
            <a:spLocks noGrp="1"/>
          </p:cNvSpPr>
          <p:nvPr>
            <p:ph type="sldNum" sz="quarter" idx="5"/>
          </p:nvPr>
        </p:nvSpPr>
        <p:spPr/>
        <p:txBody>
          <a:bodyPr/>
          <a:lstStyle/>
          <a:p>
            <a:pPr defTabSz="966612">
              <a:defRPr/>
            </a:pPr>
            <a:fld id="{A5BE6745-38EE-4098-8A5A-29D50A52992A}" type="slidenum">
              <a:rPr lang="en-US">
                <a:solidFill>
                  <a:prstClr val="black"/>
                </a:solidFill>
                <a:latin typeface="Aptos" panose="02110004020202020204"/>
              </a:rPr>
              <a:pPr defTabSz="966612">
                <a:defRPr/>
              </a:pPr>
              <a:t>29</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4EA0BFC6-A73A-00A7-BCD8-969BA3253C92}"/>
              </a:ext>
            </a:extLst>
          </p:cNvPr>
          <p:cNvSpPr>
            <a:spLocks noGrp="1"/>
          </p:cNvSpPr>
          <p:nvPr>
            <p:ph type="dt" idx="1"/>
          </p:nvPr>
        </p:nvSpPr>
        <p:spPr/>
        <p:txBody>
          <a:bodyPr/>
          <a:lstStyle/>
          <a:p>
            <a:pPr defTabSz="966612">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242526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50640"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5064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DE532242-A5D7-3AEC-3F10-9F961240F30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4887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01458-DCFC-0F09-FAE7-C6103E66D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4D7B2-9D04-A358-8316-45D605704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CD51C-996A-5849-E4A0-7F3E855F100C}"/>
              </a:ext>
            </a:extLst>
          </p:cNvPr>
          <p:cNvSpPr>
            <a:spLocks noGrp="1"/>
          </p:cNvSpPr>
          <p:nvPr>
            <p:ph type="body" idx="1"/>
          </p:nvPr>
        </p:nvSpPr>
        <p:spPr/>
        <p:txBody>
          <a:bodyPr/>
          <a:lstStyle/>
          <a:p>
            <a:pPr>
              <a:lnSpc>
                <a:spcPct val="100000"/>
              </a:lnSpc>
              <a:spcBef>
                <a:spcPts val="0"/>
              </a:spcBef>
              <a:spcAft>
                <a:spcPts val="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1AACFD6-BD32-A590-665D-013A6C1F8BE3}"/>
              </a:ext>
            </a:extLst>
          </p:cNvPr>
          <p:cNvSpPr>
            <a:spLocks noGrp="1"/>
          </p:cNvSpPr>
          <p:nvPr>
            <p:ph type="sldNum" sz="quarter" idx="10"/>
          </p:nvPr>
        </p:nvSpPr>
        <p:spPr/>
        <p:txBody>
          <a:bodyPr/>
          <a:lstStyle/>
          <a:p>
            <a:pPr defTabSz="881349">
              <a:defRPr/>
            </a:pPr>
            <a:fld id="{D29C6203-A4A6-4F96-88A9-137E7DAB6B1E}" type="slidenum">
              <a:rPr lang="en-US">
                <a:solidFill>
                  <a:prstClr val="black"/>
                </a:solidFill>
              </a:rPr>
              <a:pPr defTabSz="881349">
                <a:defRPr/>
              </a:pPr>
              <a:t>30</a:t>
            </a:fld>
            <a:endParaRPr lang="en-US" dirty="0">
              <a:solidFill>
                <a:prstClr val="black"/>
              </a:solidFill>
            </a:endParaRPr>
          </a:p>
        </p:txBody>
      </p:sp>
    </p:spTree>
    <p:extLst>
      <p:ext uri="{BB962C8B-B14F-4D97-AF65-F5344CB8AC3E}">
        <p14:creationId xmlns:p14="http://schemas.microsoft.com/office/powerpoint/2010/main" val="439846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Aft>
                <a:spcPts val="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A0F691-7673-43A4-B08C-ACFCC6491C78}" type="slidenum">
              <a:rPr lang="en-US" smtClean="0"/>
              <a:t>31</a:t>
            </a:fld>
            <a:endParaRPr lang="en-US"/>
          </a:p>
        </p:txBody>
      </p:sp>
    </p:spTree>
    <p:extLst>
      <p:ext uri="{BB962C8B-B14F-4D97-AF65-F5344CB8AC3E}">
        <p14:creationId xmlns:p14="http://schemas.microsoft.com/office/powerpoint/2010/main" val="2272391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B36F-2673-AACD-4B57-DB509C122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15957-3E90-8C6E-D3BD-F95F70F37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C7C25-13D1-9751-48E4-837733194A4A}"/>
              </a:ext>
            </a:extLst>
          </p:cNvPr>
          <p:cNvSpPr>
            <a:spLocks noGrp="1"/>
          </p:cNvSpPr>
          <p:nvPr>
            <p:ph type="body" idx="1"/>
          </p:nvPr>
        </p:nvSpPr>
        <p:spPr/>
        <p:txBody>
          <a:bodyPr/>
          <a:lstStyle/>
          <a:p>
            <a:pPr marL="181240" indent="-181240">
              <a:buFont typeface="Arial" panose="020B0604020202020204" pitchFamily="34" charset="0"/>
              <a:buChar char="•"/>
            </a:pPr>
            <a:endParaRPr lang="en-US" sz="1100" dirty="0">
              <a:latin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6B171B9C-7777-17F5-915C-7BB57DDFC486}"/>
              </a:ext>
            </a:extLst>
          </p:cNvPr>
          <p:cNvSpPr>
            <a:spLocks noGrp="1"/>
          </p:cNvSpPr>
          <p:nvPr>
            <p:ph type="sldNum" sz="quarter" idx="5"/>
          </p:nvPr>
        </p:nvSpPr>
        <p:spPr/>
        <p:txBody>
          <a:bodyPr/>
          <a:lstStyle/>
          <a:p>
            <a:pPr defTabSz="1021718">
              <a:defRPr/>
            </a:pPr>
            <a:fld id="{5F2D1FD5-1401-4A2E-9698-689F13358966}" type="slidenum">
              <a:rPr lang="en-US">
                <a:solidFill>
                  <a:prstClr val="black"/>
                </a:solidFill>
                <a:latin typeface="Aptos" panose="02110004020202020204"/>
              </a:rPr>
              <a:pPr defTabSz="1021718">
                <a:defRPr/>
              </a:pPr>
              <a:t>32</a:t>
            </a:fld>
            <a:endParaRPr lang="en-US">
              <a:solidFill>
                <a:prstClr val="black"/>
              </a:solidFill>
              <a:latin typeface="Aptos" panose="02110004020202020204"/>
            </a:endParaRPr>
          </a:p>
        </p:txBody>
      </p:sp>
      <p:sp>
        <p:nvSpPr>
          <p:cNvPr id="5" name="Date Placeholder 4">
            <a:extLst>
              <a:ext uri="{FF2B5EF4-FFF2-40B4-BE49-F238E27FC236}">
                <a16:creationId xmlns:a16="http://schemas.microsoft.com/office/drawing/2014/main" id="{40165242-3846-3F79-C687-FB28998274D4}"/>
              </a:ext>
            </a:extLst>
          </p:cNvPr>
          <p:cNvSpPr>
            <a:spLocks noGrp="1"/>
          </p:cNvSpPr>
          <p:nvPr>
            <p:ph type="dt" idx="1"/>
          </p:nvPr>
        </p:nvSpPr>
        <p:spPr/>
        <p:txBody>
          <a:bodyPr/>
          <a:lstStyle/>
          <a:p>
            <a:pPr defTabSz="1021718">
              <a:defRPr/>
            </a:pPr>
            <a:endParaRPr lang="en-US">
              <a:solidFill>
                <a:prstClr val="black"/>
              </a:solidFill>
              <a:latin typeface="Aptos" panose="02110004020202020204"/>
            </a:endParaRPr>
          </a:p>
        </p:txBody>
      </p:sp>
    </p:spTree>
    <p:extLst>
      <p:ext uri="{BB962C8B-B14F-4D97-AF65-F5344CB8AC3E}">
        <p14:creationId xmlns:p14="http://schemas.microsoft.com/office/powerpoint/2010/main" val="55881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6497" y="4742295"/>
            <a:ext cx="5575300" cy="5009266"/>
          </a:xfrm>
        </p:spPr>
        <p:txBody>
          <a:bodyPr/>
          <a:lstStyle/>
          <a:p>
            <a:pPr marL="0" algn="l" defTabSz="950969" rtl="0" eaLnBrk="1" latinLnBrk="0" hangingPunct="1">
              <a:defRPr/>
            </a:pPr>
            <a:endParaRPr lang="en-US" sz="1100" kern="1200" baseline="0" dirty="0">
              <a:solidFill>
                <a:schemeClr val="tx1"/>
              </a:solidFill>
              <a:latin typeface="+mn-lt"/>
              <a:ea typeface="+mn-ea"/>
              <a:cs typeface="+mn-cs"/>
            </a:endParaRPr>
          </a:p>
        </p:txBody>
      </p:sp>
    </p:spTree>
    <p:extLst>
      <p:ext uri="{BB962C8B-B14F-4D97-AF65-F5344CB8AC3E}">
        <p14:creationId xmlns:p14="http://schemas.microsoft.com/office/powerpoint/2010/main" val="118274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581">
              <a:defRPr/>
            </a:pPr>
            <a:endParaRPr lang="en-US" sz="1000" dirty="0">
              <a:solidFill>
                <a:schemeClr val="tx1"/>
              </a:solidFill>
              <a:latin typeface="Calibri" panose="020F0502020204030204" pitchFamily="34" charset="0"/>
              <a:cs typeface="Calibri" panose="020F0502020204030204" pitchFamily="34" charset="0"/>
            </a:endParaRPr>
          </a:p>
        </p:txBody>
      </p:sp>
      <p:sp>
        <p:nvSpPr>
          <p:cNvPr id="4" name="Date Placeholder 3"/>
          <p:cNvSpPr>
            <a:spLocks noGrp="1"/>
          </p:cNvSpPr>
          <p:nvPr>
            <p:ph type="dt" idx="1"/>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A5BE6745-38EE-4098-8A5A-29D50A52992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029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87B8-DDC8-3343-0027-3649A7502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03BBD-F730-05BF-8C82-746517A88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D2C9A-4F11-A098-321E-09E7460FC552}"/>
              </a:ext>
            </a:extLst>
          </p:cNvPr>
          <p:cNvSpPr>
            <a:spLocks noGrp="1"/>
          </p:cNvSpPr>
          <p:nvPr>
            <p:ph type="body" idx="1"/>
          </p:nvPr>
        </p:nvSpPr>
        <p:spPr/>
        <p:txBody>
          <a:bodyPr/>
          <a:lstStyle/>
          <a:p>
            <a:pPr marL="0" indent="0">
              <a:buFont typeface="Arial" panose="020B0604020202020204" pitchFamily="34" charset="0"/>
              <a:buNone/>
            </a:pP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B5D3A685-FBFF-F880-9426-33813E53C779}"/>
              </a:ext>
            </a:extLst>
          </p:cNvPr>
          <p:cNvSpPr>
            <a:spLocks noGrp="1"/>
          </p:cNvSpPr>
          <p:nvPr>
            <p:ph type="dt" idx="1"/>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36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44" rtl="0" eaLnBrk="1" fontAlgn="auto" latinLnBrk="0" hangingPunct="1">
              <a:lnSpc>
                <a:spcPct val="100000"/>
              </a:lnSpc>
              <a:spcBef>
                <a:spcPts val="0"/>
              </a:spcBef>
              <a:spcAft>
                <a:spcPts val="0"/>
              </a:spcAft>
              <a:buClrTx/>
              <a:buSzTx/>
              <a:buFontTx/>
              <a:buNone/>
              <a:tabLst/>
              <a:defRPr/>
            </a:pPr>
            <a:fld id="{A94DDFC5-C42B-4568-90AE-B7D2F6095D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92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87B8-DDC8-3343-0027-3649A7502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03BBD-F730-05BF-8C82-746517A88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D2C9A-4F11-A098-321E-09E7460FC552}"/>
              </a:ext>
            </a:extLst>
          </p:cNvPr>
          <p:cNvSpPr>
            <a:spLocks noGrp="1"/>
          </p:cNvSpPr>
          <p:nvPr>
            <p:ph type="body" idx="1"/>
          </p:nvPr>
        </p:nvSpPr>
        <p:spPr/>
        <p:txBody>
          <a:bodyPr/>
          <a:lstStyle/>
          <a:p>
            <a:pPr marL="0" indent="0">
              <a:buFont typeface="Arial" panose="020B0604020202020204" pitchFamily="34" charset="0"/>
              <a:buNone/>
            </a:pPr>
            <a:endParaRPr lang="en-US" sz="1100" dirty="0">
              <a:latin typeface="Calibri" panose="020F0502020204030204" pitchFamily="34" charset="0"/>
              <a:ea typeface="Aptos" panose="020B000402020202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B5D3A685-FBFF-F880-9426-33813E53C779}"/>
              </a:ext>
            </a:extLst>
          </p:cNvPr>
          <p:cNvSpPr>
            <a:spLocks noGrp="1"/>
          </p:cNvSpPr>
          <p:nvPr>
            <p:ph type="dt" idx="1"/>
          </p:nvPr>
        </p:nvSpPr>
        <p:spPr/>
        <p:txBody>
          <a:bodyPr/>
          <a:lstStyle/>
          <a:p>
            <a:pPr marL="0" marR="0" lvl="0" indent="0" algn="r" defTabSz="949338" rtl="0" eaLnBrk="1" fontAlgn="auto" latinLnBrk="0" hangingPunct="1">
              <a:lnSpc>
                <a:spcPct val="100000"/>
              </a:lnSpc>
              <a:spcBef>
                <a:spcPts val="0"/>
              </a:spcBef>
              <a:spcAft>
                <a:spcPts val="0"/>
              </a:spcAft>
              <a:buClrTx/>
              <a:buSzTx/>
              <a:buFontTx/>
              <a:buNone/>
              <a:tabLst/>
              <a:defRPr/>
            </a:pPr>
            <a:fld id="{5E7B32B2-5526-4407-B2C0-9715BF784C14}"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38" rtl="0" eaLnBrk="1" fontAlgn="auto" latinLnBrk="0" hangingPunct="1">
                <a:lnSpc>
                  <a:spcPct val="100000"/>
                </a:lnSpc>
                <a:spcBef>
                  <a:spcPts val="0"/>
                </a:spcBef>
                <a:spcAft>
                  <a:spcPts val="0"/>
                </a:spcAft>
                <a:buClrTx/>
                <a:buSzTx/>
                <a:buFontTx/>
                <a:buNone/>
                <a:tabLst/>
                <a:defRPr/>
              </a:pPr>
              <a:t>5/12/2025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3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Arial" panose="020B0604020202020204" pitchFamily="34" charset="0"/>
              <a:buNone/>
            </a:pPr>
            <a:endParaRPr lang="en-US" sz="1000" kern="100" dirty="0">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1042316" rtl="0" eaLnBrk="1" fontAlgn="auto" latinLnBrk="0" hangingPunct="1">
              <a:lnSpc>
                <a:spcPct val="100000"/>
              </a:lnSpc>
              <a:spcBef>
                <a:spcPts val="0"/>
              </a:spcBef>
              <a:spcAft>
                <a:spcPts val="0"/>
              </a:spcAft>
              <a:buClrTx/>
              <a:buSzTx/>
              <a:buFontTx/>
              <a:buNone/>
              <a:tabLst/>
              <a:defRPr/>
            </a:pPr>
            <a:fld id="{0F016733-C647-47E3-88D6-1990FF2F8263}" type="slidenum">
              <a:rPr kumimoji="0" lang="en-US" sz="1300" b="0" i="0" u="none" strike="noStrike" kern="1200" cap="none" spc="0" normalizeH="0" baseline="0" noProof="0">
                <a:ln>
                  <a:noFill/>
                </a:ln>
                <a:solidFill>
                  <a:prstClr val="black"/>
                </a:solidFill>
                <a:effectLst/>
                <a:uLnTx/>
                <a:uFillTx/>
                <a:latin typeface="Raleway Light" pitchFamily="2" charset="0"/>
                <a:ea typeface="+mn-ea"/>
                <a:cs typeface="+mn-cs"/>
              </a:rPr>
              <a:pPr marL="0" marR="0" lvl="0" indent="0" algn="r" defTabSz="1042316"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Raleway Light" pitchFamily="2" charset="0"/>
              <a:ea typeface="+mn-ea"/>
              <a:cs typeface="+mn-cs"/>
            </a:endParaRPr>
          </a:p>
        </p:txBody>
      </p:sp>
      <p:sp>
        <p:nvSpPr>
          <p:cNvPr id="5" name="Date Placeholder 4">
            <a:extLst>
              <a:ext uri="{FF2B5EF4-FFF2-40B4-BE49-F238E27FC236}">
                <a16:creationId xmlns:a16="http://schemas.microsoft.com/office/drawing/2014/main" id="{EAD65205-1EE8-6F6C-159A-617B09EDBE5F}"/>
              </a:ext>
            </a:extLst>
          </p:cNvPr>
          <p:cNvSpPr>
            <a:spLocks noGrp="1"/>
          </p:cNvSpPr>
          <p:nvPr>
            <p:ph type="dt" idx="1"/>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98CA5380-849E-4847-88D0-428B2F9F02DD}" type="datetime1">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5/12/2025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8702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0" b="1" u="none" strike="noStrike" kern="1200" cap="all" spc="-300" normalizeH="0" baseline="0" noProof="0" dirty="0">
              <a:ln>
                <a:noFill/>
              </a:ln>
              <a:solidFill>
                <a:prstClr val="white"/>
              </a:solidFill>
              <a:effectLst/>
              <a:uLnTx/>
              <a:uFillTx/>
              <a:latin typeface="Arial Narrow" panose="020B0606020202030204" pitchFamily="34" charset="0"/>
            </a:endParaRPr>
          </a:p>
        </p:txBody>
      </p:sp>
    </p:spTree>
    <p:extLst>
      <p:ext uri="{BB962C8B-B14F-4D97-AF65-F5344CB8AC3E}">
        <p14:creationId xmlns:p14="http://schemas.microsoft.com/office/powerpoint/2010/main" val="3512268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CC8F-199B-4602-BEDA-42F40C838473}" type="slidenum">
              <a:rPr lang="en-US" smtClean="0"/>
              <a:t>‹#›</a:t>
            </a:fld>
            <a:endParaRPr lang="en-US"/>
          </a:p>
        </p:txBody>
      </p:sp>
    </p:spTree>
    <p:extLst>
      <p:ext uri="{BB962C8B-B14F-4D97-AF65-F5344CB8AC3E}">
        <p14:creationId xmlns:p14="http://schemas.microsoft.com/office/powerpoint/2010/main" val="2915418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93346-7AA3-19D2-9F59-9C0984CCA62A}"/>
              </a:ext>
            </a:extLst>
          </p:cNvPr>
          <p:cNvSpPr>
            <a:spLocks noGrp="1"/>
          </p:cNvSpPr>
          <p:nvPr>
            <p:ph type="dt" sz="half" idx="10"/>
          </p:nvPr>
        </p:nvSpPr>
        <p:spPr/>
        <p:txBody>
          <a:bodyPr/>
          <a:lstStyle/>
          <a:p>
            <a:fld id="{FD865159-7CBB-1E49-984D-BBDE055F6999}" type="datetime1">
              <a:rPr lang="en-US" smtClean="0"/>
              <a:t>5/12/2025</a:t>
            </a:fld>
            <a:endParaRPr lang="en-US"/>
          </a:p>
        </p:txBody>
      </p:sp>
      <p:sp>
        <p:nvSpPr>
          <p:cNvPr id="3" name="Footer Placeholder 2">
            <a:extLst>
              <a:ext uri="{FF2B5EF4-FFF2-40B4-BE49-F238E27FC236}">
                <a16:creationId xmlns:a16="http://schemas.microsoft.com/office/drawing/2014/main" id="{CA582FC3-834E-5DC0-4DB7-4DAE21E985F2}"/>
              </a:ext>
            </a:extLst>
          </p:cNvPr>
          <p:cNvSpPr>
            <a:spLocks noGrp="1"/>
          </p:cNvSpPr>
          <p:nvPr>
            <p:ph type="ftr" sz="quarter" idx="11"/>
          </p:nvPr>
        </p:nvSpPr>
        <p:spPr>
          <a:xfrm>
            <a:off x="3867685" y="4732649"/>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591D16BF-3E9E-7AC1-B054-5B02EBB45B5F}"/>
              </a:ext>
            </a:extLst>
          </p:cNvPr>
          <p:cNvSpPr>
            <a:spLocks noGrp="1"/>
          </p:cNvSpPr>
          <p:nvPr>
            <p:ph type="sldNum" sz="quarter" idx="12"/>
          </p:nvPr>
        </p:nvSpPr>
        <p:spPr/>
        <p:txBody>
          <a:bodyPr/>
          <a:lstStyle/>
          <a:p>
            <a:fld id="{9B41563D-F887-0A4B-AFA4-684AD2C7470F}" type="slidenum">
              <a:rPr lang="en-US" smtClean="0"/>
              <a:t>‹#›</a:t>
            </a:fld>
            <a:endParaRPr lang="en-US"/>
          </a:p>
        </p:txBody>
      </p:sp>
    </p:spTree>
    <p:extLst>
      <p:ext uri="{BB962C8B-B14F-4D97-AF65-F5344CB8AC3E}">
        <p14:creationId xmlns:p14="http://schemas.microsoft.com/office/powerpoint/2010/main" val="3920197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52F1E5AD-012B-274C-AC3B-A0337CF9B2AC}"/>
              </a:ext>
            </a:extLst>
          </p:cNvPr>
          <p:cNvSpPr/>
          <p:nvPr userDrawn="1"/>
        </p:nvSpPr>
        <p:spPr bwMode="auto">
          <a:xfrm rot="5400000">
            <a:off x="-149218" y="868815"/>
            <a:ext cx="706868" cy="408433"/>
          </a:xfrm>
          <a:prstGeom prst="triangle">
            <a:avLst/>
          </a:prstGeom>
          <a:solidFill>
            <a:schemeClr val="accent3"/>
          </a:solidFill>
          <a:ln>
            <a:noFill/>
          </a:ln>
          <a:effectLst/>
        </p:spPr>
        <p:txBody>
          <a:bodyPr wrap="none" rtlCol="0" anchor="ctr"/>
          <a:lstStyle/>
          <a:p>
            <a:pPr algn="ctr"/>
            <a:endParaRPr lang="en-US" sz="3264" b="0" i="0" dirty="0" err="1">
              <a:solidFill>
                <a:schemeClr val="bg1"/>
              </a:solidFill>
              <a:latin typeface="Raleway Light" pitchFamily="2" charset="0"/>
              <a:ea typeface="Human Sans ExtraLight" charset="0"/>
              <a:cs typeface="Human Sans ExtraLight" charset="0"/>
            </a:endParaRPr>
          </a:p>
        </p:txBody>
      </p:sp>
      <p:sp>
        <p:nvSpPr>
          <p:cNvPr id="11" name="Text Placeholder 10">
            <a:extLst>
              <a:ext uri="{FF2B5EF4-FFF2-40B4-BE49-F238E27FC236}">
                <a16:creationId xmlns:a16="http://schemas.microsoft.com/office/drawing/2014/main" id="{7AB22D8E-A8E2-C52B-9244-5EFD11FFBAA1}"/>
              </a:ext>
            </a:extLst>
          </p:cNvPr>
          <p:cNvSpPr>
            <a:spLocks noGrp="1"/>
          </p:cNvSpPr>
          <p:nvPr>
            <p:ph type="body" sz="quarter" idx="10"/>
          </p:nvPr>
        </p:nvSpPr>
        <p:spPr>
          <a:xfrm>
            <a:off x="601887" y="1589769"/>
            <a:ext cx="11128684" cy="4272553"/>
          </a:xfrm>
        </p:spPr>
        <p:txBody>
          <a:bodyPr/>
          <a:lstStyle>
            <a:lvl1pPr>
              <a:defRPr sz="2400"/>
            </a:lvl1pPr>
            <a:lvl2pPr>
              <a:defRPr sz="2400"/>
            </a:lvl2pPr>
            <a:lvl3pPr>
              <a:defRPr sz="2160"/>
            </a:lvl3pPr>
            <a:lvl4pPr>
              <a:defRPr sz="168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FF2B5EF4-FFF2-40B4-BE49-F238E27FC236}">
                <a16:creationId xmlns:a16="http://schemas.microsoft.com/office/drawing/2014/main" id="{7C631B02-4961-B0FC-FCCD-1F0A60B710D1}"/>
              </a:ext>
            </a:extLst>
          </p:cNvPr>
          <p:cNvSpPr>
            <a:spLocks noGrp="1"/>
          </p:cNvSpPr>
          <p:nvPr>
            <p:ph type="title"/>
          </p:nvPr>
        </p:nvSpPr>
        <p:spPr>
          <a:xfrm>
            <a:off x="613827" y="626835"/>
            <a:ext cx="11116741" cy="887866"/>
          </a:xfrm>
          <a:prstGeom prst="rect">
            <a:avLst/>
          </a:prstGeom>
        </p:spPr>
        <p:txBody>
          <a:bodyPr anchor="ctr"/>
          <a:lstStyle>
            <a:lvl1pPr>
              <a:defRPr sz="5280"/>
            </a:lvl1pPr>
          </a:lstStyle>
          <a:p>
            <a:r>
              <a:rPr lang="en-US" dirty="0"/>
              <a:t>Click to edit Master title style</a:t>
            </a:r>
          </a:p>
        </p:txBody>
      </p:sp>
      <p:sp>
        <p:nvSpPr>
          <p:cNvPr id="22" name="Text Placeholder 10">
            <a:extLst>
              <a:ext uri="{FF2B5EF4-FFF2-40B4-BE49-F238E27FC236}">
                <a16:creationId xmlns:a16="http://schemas.microsoft.com/office/drawing/2014/main" id="{58485737-FF3D-A58D-9966-15C58CCBED8B}"/>
              </a:ext>
            </a:extLst>
          </p:cNvPr>
          <p:cNvSpPr>
            <a:spLocks noGrp="1"/>
          </p:cNvSpPr>
          <p:nvPr>
            <p:ph type="body" sz="quarter" idx="11" hasCustomPrompt="1"/>
          </p:nvPr>
        </p:nvSpPr>
        <p:spPr>
          <a:xfrm>
            <a:off x="613828" y="375297"/>
            <a:ext cx="8679185" cy="173612"/>
          </a:xfrm>
        </p:spPr>
        <p:txBody>
          <a:bodyPr/>
          <a:lstStyle>
            <a:lvl1pPr>
              <a:defRPr sz="1680">
                <a:solidFill>
                  <a:schemeClr val="accent2"/>
                </a:solidFill>
              </a:defRPr>
            </a:lvl1pPr>
            <a:lvl2pPr>
              <a:defRPr sz="2176"/>
            </a:lvl2pPr>
            <a:lvl3pPr>
              <a:defRPr sz="1904"/>
            </a:lvl3pPr>
            <a:lvl4pPr>
              <a:defRPr sz="1632"/>
            </a:lvl4pPr>
            <a:lvl5pPr>
              <a:defRPr sz="1496"/>
            </a:lvl5pPr>
          </a:lstStyle>
          <a:p>
            <a:pPr lvl="0"/>
            <a:r>
              <a:rPr lang="en-US" dirty="0"/>
              <a:t>ON BOARD | MOBILITY PLAN FOR SOUTHERN NEVADA</a:t>
            </a:r>
          </a:p>
        </p:txBody>
      </p:sp>
      <p:sp>
        <p:nvSpPr>
          <p:cNvPr id="3" name="Slide Number Placeholder 2">
            <a:extLst>
              <a:ext uri="{FF2B5EF4-FFF2-40B4-BE49-F238E27FC236}">
                <a16:creationId xmlns:a16="http://schemas.microsoft.com/office/drawing/2014/main" id="{BFF8A6D6-0639-5FAD-939C-28153DB4BF8E}"/>
              </a:ext>
            </a:extLst>
          </p:cNvPr>
          <p:cNvSpPr>
            <a:spLocks noGrp="1"/>
          </p:cNvSpPr>
          <p:nvPr>
            <p:ph type="sldNum" sz="quarter" idx="12"/>
          </p:nvPr>
        </p:nvSpPr>
        <p:spPr>
          <a:xfrm>
            <a:off x="9369213" y="6523888"/>
            <a:ext cx="2743200" cy="363854"/>
          </a:xfrm>
        </p:spPr>
        <p:txBody>
          <a:bodyPr/>
          <a:lstStyle>
            <a:lvl1pPr>
              <a:defRPr sz="1080">
                <a:latin typeface="Raleway Light" pitchFamily="2" charset="0"/>
              </a:defRPr>
            </a:lvl1pPr>
          </a:lstStyle>
          <a:p>
            <a:fld id="{CFB7B493-72EF-F841-B5F9-2BC4FA0FED70}" type="slidenum">
              <a:rPr lang="en-US" smtClean="0"/>
              <a:pPr/>
              <a:t>‹#›</a:t>
            </a:fld>
            <a:endParaRPr lang="en-US" dirty="0"/>
          </a:p>
        </p:txBody>
      </p:sp>
    </p:spTree>
    <p:extLst>
      <p:ext uri="{BB962C8B-B14F-4D97-AF65-F5344CB8AC3E}">
        <p14:creationId xmlns:p14="http://schemas.microsoft.com/office/powerpoint/2010/main" val="2603786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701091-28BB-C915-FFA1-9DA32B53391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EF143AD-5BF5-707D-C02E-F466787B0FFC}"/>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43B46EB-073F-CDB3-2036-B9655CA03287}"/>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12" name="Rectangle 11">
            <a:extLst>
              <a:ext uri="{FF2B5EF4-FFF2-40B4-BE49-F238E27FC236}">
                <a16:creationId xmlns:a16="http://schemas.microsoft.com/office/drawing/2014/main" id="{82E47E6B-C41D-656B-0E82-6F236E531611}"/>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83327D-1888-3DF7-E8C1-CCB9A73020DC}"/>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Southern Nevada Strong | Comprehensive Regional Plan">
            <a:extLst>
              <a:ext uri="{FF2B5EF4-FFF2-40B4-BE49-F238E27FC236}">
                <a16:creationId xmlns:a16="http://schemas.microsoft.com/office/drawing/2014/main" id="{1EE4F0A3-F3E9-E1A1-A0D6-644A2505CB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68E73F3-32BF-2E82-0646-E3CB9FCABBFC}"/>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1C07EE2-7586-BE2A-356C-FDCCBC5A1692}"/>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4BEEF9A-7DF0-8355-5632-C71427FC9517}"/>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6B5B2A-4463-686E-3BAC-1332A6A602DE}"/>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D0A76A3-57BF-74FA-C730-477846CFBBB3}"/>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0" b="1" u="none" strike="noStrike" kern="1200" cap="all" spc="-300" normalizeH="0" baseline="0" noProof="0" dirty="0">
              <a:ln>
                <a:noFill/>
              </a:ln>
              <a:solidFill>
                <a:prstClr val="white"/>
              </a:solidFill>
              <a:effectLst/>
              <a:uLnTx/>
              <a:uFillTx/>
              <a:latin typeface="Arial Narrow" panose="020B0606020202030204" pitchFamily="34" charset="0"/>
            </a:endParaRPr>
          </a:p>
        </p:txBody>
      </p:sp>
      <p:sp>
        <p:nvSpPr>
          <p:cNvPr id="20" name="Rectangle 19">
            <a:extLst>
              <a:ext uri="{FF2B5EF4-FFF2-40B4-BE49-F238E27FC236}">
                <a16:creationId xmlns:a16="http://schemas.microsoft.com/office/drawing/2014/main" id="{A45101B6-A7AF-DA89-F933-986E4C219377}"/>
              </a:ext>
            </a:extLst>
          </p:cNvPr>
          <p:cNvSpPr/>
          <p:nvPr userDrawn="1"/>
        </p:nvSpPr>
        <p:spPr>
          <a:xfrm>
            <a:off x="2314147" y="4508769"/>
            <a:ext cx="8804273" cy="1777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all" normalizeH="0" noProof="0" dirty="0">
                <a:ln>
                  <a:noFill/>
                </a:ln>
                <a:solidFill>
                  <a:prstClr val="white"/>
                </a:solidFill>
                <a:effectLst/>
                <a:uLnTx/>
                <a:uFillTx/>
                <a:latin typeface="Arial Narrow" panose="020B0606020202030204" pitchFamily="34" charset="0"/>
              </a:rPr>
              <a:t>RTC of Southern Nevada: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all" normalizeH="0" noProof="0" dirty="0">
                <a:ln>
                  <a:noFill/>
                </a:ln>
                <a:solidFill>
                  <a:prstClr val="white"/>
                </a:solidFill>
                <a:effectLst/>
                <a:uLnTx/>
                <a:uFillTx/>
                <a:latin typeface="Arial Narrow" panose="020B0606020202030204" pitchFamily="34" charset="0"/>
              </a:rPr>
              <a:t>We put the ‘fun’ in Funding</a:t>
            </a:r>
          </a:p>
        </p:txBody>
      </p:sp>
    </p:spTree>
    <p:extLst>
      <p:ext uri="{BB962C8B-B14F-4D97-AF65-F5344CB8AC3E}">
        <p14:creationId xmlns:p14="http://schemas.microsoft.com/office/powerpoint/2010/main" val="3405964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48019" y="3257375"/>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81059" y="5077209"/>
            <a:ext cx="8710024" cy="963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all" normalizeH="0" noProof="0" dirty="0">
                <a:ln>
                  <a:noFill/>
                </a:ln>
                <a:solidFill>
                  <a:prstClr val="white"/>
                </a:solidFill>
                <a:effectLst/>
                <a:uLnTx/>
                <a:uFillTx/>
                <a:latin typeface="Arial Narrow" panose="020B0606020202030204" pitchFamily="34" charset="0"/>
              </a:rPr>
              <a:t>RTC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all" normalizeH="0" noProof="0" dirty="0">
                <a:ln>
                  <a:noFill/>
                </a:ln>
                <a:solidFill>
                  <a:prstClr val="white"/>
                </a:solidFill>
                <a:effectLst/>
                <a:uLnTx/>
                <a:uFillTx/>
                <a:latin typeface="Arial Narrow" panose="020B0606020202030204" pitchFamily="34" charset="0"/>
              </a:rPr>
              <a:t>Serving the southern Nevada community</a:t>
            </a:r>
          </a:p>
        </p:txBody>
      </p:sp>
    </p:spTree>
    <p:extLst>
      <p:ext uri="{BB962C8B-B14F-4D97-AF65-F5344CB8AC3E}">
        <p14:creationId xmlns:p14="http://schemas.microsoft.com/office/powerpoint/2010/main" val="105825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all" normalizeH="0" noProof="0" dirty="0">
                <a:ln>
                  <a:noFill/>
                </a:ln>
                <a:solidFill>
                  <a:prstClr val="white"/>
                </a:solidFill>
                <a:effectLst/>
                <a:uLnTx/>
                <a:uFillTx/>
                <a:latin typeface="Arial Narrow" panose="020B0606020202030204" pitchFamily="34" charset="0"/>
              </a:rPr>
              <a:t>Insert title</a:t>
            </a:r>
          </a:p>
        </p:txBody>
      </p:sp>
    </p:spTree>
    <p:extLst>
      <p:ext uri="{BB962C8B-B14F-4D97-AF65-F5344CB8AC3E}">
        <p14:creationId xmlns:p14="http://schemas.microsoft.com/office/powerpoint/2010/main" val="1953138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792810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7188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solidFill>
                  <a:schemeClr val="bg1"/>
                </a:solidFill>
              </a:defRPr>
            </a:lvl1pPr>
          </a:lstStyle>
          <a:p>
            <a:pPr lvl="0"/>
            <a:r>
              <a:rPr lang="en-US" dirty="0"/>
              <a:t>Subtitle</a:t>
            </a: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774902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a:xfrm>
            <a:off x="838200" y="6356350"/>
            <a:ext cx="2743200" cy="365125"/>
          </a:xfrm>
          <a:prstGeom prst="rect">
            <a:avLst/>
          </a:prstGeom>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47812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843232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70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Right box">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684FAD9-55B6-D279-D46B-D4BA174B2BBE}"/>
              </a:ext>
            </a:extLst>
          </p:cNvPr>
          <p:cNvSpPr txBox="1">
            <a:spLocks/>
          </p:cNvSpPr>
          <p:nvPr userDrawn="1"/>
        </p:nvSpPr>
        <p:spPr>
          <a:xfrm>
            <a:off x="8452602" y="1552754"/>
            <a:ext cx="3483479" cy="4624208"/>
          </a:xfrm>
          <a:prstGeom prst="rect">
            <a:avLst/>
          </a:prstGeom>
          <a:solidFill>
            <a:schemeClr val="bg1">
              <a:lumMod val="5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200" cap="small" dirty="0">
              <a:solidFill>
                <a:schemeClr val="bg1"/>
              </a:solidFill>
            </a:endParaRPr>
          </a:p>
        </p:txBody>
      </p:sp>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8013440"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8388626" y="1552755"/>
            <a:ext cx="3547456"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Text Placeholder 8">
            <a:extLst>
              <a:ext uri="{FF2B5EF4-FFF2-40B4-BE49-F238E27FC236}">
                <a16:creationId xmlns:a16="http://schemas.microsoft.com/office/drawing/2014/main" id="{B13A589F-0AFE-6D72-0AAF-8782E1F66EE8}"/>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836413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038600" y="6356350"/>
            <a:ext cx="4114800" cy="365125"/>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72951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58DA8960-79F2-4F22-8664-D25A15444F41}" type="datetimeFigureOut">
              <a:rPr lang="en-US">
                <a:solidFill>
                  <a:prstClr val="black">
                    <a:tint val="75000"/>
                  </a:prstClr>
                </a:solidFill>
              </a:rPr>
              <a:pPr>
                <a:defRPr/>
              </a:pPr>
              <a:t>5/12/2025</a:t>
            </a:fld>
            <a:endParaRPr lang="en-US" dirty="0">
              <a:solidFill>
                <a:prstClr val="black">
                  <a:tint val="75000"/>
                </a:prstClr>
              </a:solidFill>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D99A6A4-BD4C-42A5-BF3A-C27398C0AB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6795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A059F623-A102-49E5-9A8A-10514C3A75B9}" type="datetimeFigureOut">
              <a:rPr lang="en-US">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4475B0-BFE3-45F2-A1CB-9277F22A0C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175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BE7E-E273-A455-040E-6C3656DB5306}"/>
              </a:ext>
            </a:extLst>
          </p:cNvPr>
          <p:cNvSpPr>
            <a:spLocks noGrp="1"/>
          </p:cNvSpPr>
          <p:nvPr>
            <p:ph type="title" hasCustomPrompt="1"/>
          </p:nvPr>
        </p:nvSpPr>
        <p:spPr>
          <a:xfrm>
            <a:off x="359434" y="155279"/>
            <a:ext cx="11473132" cy="923024"/>
          </a:xfrm>
          <a:prstGeom prst="rect">
            <a:avLst/>
          </a:prstGeom>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A65574B0-64A1-B444-D6E6-93A86FBBC8C1}"/>
              </a:ext>
            </a:extLst>
          </p:cNvPr>
          <p:cNvSpPr>
            <a:spLocks noGrp="1"/>
          </p:cNvSpPr>
          <p:nvPr>
            <p:ph idx="1"/>
          </p:nvPr>
        </p:nvSpPr>
        <p:spPr>
          <a:xfrm>
            <a:off x="359433" y="1535415"/>
            <a:ext cx="11473131" cy="46415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514DE5-6896-9B69-1FB2-8C4D30213039}"/>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5/12/2025</a:t>
            </a:fld>
            <a:endParaRPr lang="en-US" dirty="0"/>
          </a:p>
        </p:txBody>
      </p:sp>
      <p:sp>
        <p:nvSpPr>
          <p:cNvPr id="5" name="Footer Placeholder 4">
            <a:extLst>
              <a:ext uri="{FF2B5EF4-FFF2-40B4-BE49-F238E27FC236}">
                <a16:creationId xmlns:a16="http://schemas.microsoft.com/office/drawing/2014/main" id="{32DED475-2989-2D98-1EF0-4A4C1ADAACD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891FEAD-A216-3820-F0F7-63A4FC1F1167}"/>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9" name="Text Placeholder 8">
            <a:extLst>
              <a:ext uri="{FF2B5EF4-FFF2-40B4-BE49-F238E27FC236}">
                <a16:creationId xmlns:a16="http://schemas.microsoft.com/office/drawing/2014/main" id="{67980183-2EDB-4CC5-C342-4A32F52C9304}"/>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71979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E5343898-071F-43CF-879E-D35AD82F93D8}" type="datetimeFigureOut">
              <a:rPr lang="en-US">
                <a:solidFill>
                  <a:prstClr val="black">
                    <a:tint val="75000"/>
                  </a:prstClr>
                </a:solidFill>
              </a:rPr>
              <a:pPr>
                <a:defRPr/>
              </a:pPr>
              <a:t>5/12/2025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373D3B-3A23-4DCA-8FA3-72704B8F37C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6670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5400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0" name="Shape 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txBox="1">
            <a:spLocks noGrp="1"/>
          </p:cNvSpPr>
          <p:nvPr>
            <p:ph type="sldNum" idx="12"/>
          </p:nvPr>
        </p:nvSpPr>
        <p:spPr>
          <a:xfrm>
            <a:off x="8956800" y="1800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888888"/>
                </a:solidFill>
                <a:latin typeface="Montserrat"/>
                <a:ea typeface="Montserrat"/>
                <a:cs typeface="Montserrat"/>
                <a:sym typeface="Montserrat"/>
              </a:defRPr>
            </a:lvl1pPr>
            <a:lvl2pPr marL="0" marR="0" lvl="1" indent="0" algn="r" rtl="0">
              <a:spcBef>
                <a:spcPts val="0"/>
              </a:spcBef>
              <a:buNone/>
              <a:defRPr sz="1200" b="0" i="0">
                <a:solidFill>
                  <a:srgbClr val="888888"/>
                </a:solidFill>
                <a:latin typeface="Montserrat"/>
                <a:ea typeface="Montserrat"/>
                <a:cs typeface="Montserrat"/>
                <a:sym typeface="Montserrat"/>
              </a:defRPr>
            </a:lvl2pPr>
            <a:lvl3pPr marL="0" marR="0" lvl="2" indent="0" algn="r" rtl="0">
              <a:spcBef>
                <a:spcPts val="0"/>
              </a:spcBef>
              <a:buNone/>
              <a:defRPr sz="1200" b="0" i="0">
                <a:solidFill>
                  <a:srgbClr val="888888"/>
                </a:solidFill>
                <a:latin typeface="Montserrat"/>
                <a:ea typeface="Montserrat"/>
                <a:cs typeface="Montserrat"/>
                <a:sym typeface="Montserrat"/>
              </a:defRPr>
            </a:lvl3pPr>
            <a:lvl4pPr marL="0" marR="0" lvl="3" indent="0" algn="r" rtl="0">
              <a:spcBef>
                <a:spcPts val="0"/>
              </a:spcBef>
              <a:buNone/>
              <a:defRPr sz="1200" b="0" i="0">
                <a:solidFill>
                  <a:srgbClr val="888888"/>
                </a:solidFill>
                <a:latin typeface="Montserrat"/>
                <a:ea typeface="Montserrat"/>
                <a:cs typeface="Montserrat"/>
                <a:sym typeface="Montserrat"/>
              </a:defRPr>
            </a:lvl4pPr>
            <a:lvl5pPr marL="0" marR="0" lvl="4" indent="0" algn="r" rtl="0">
              <a:spcBef>
                <a:spcPts val="0"/>
              </a:spcBef>
              <a:buNone/>
              <a:defRPr sz="1200" b="0" i="0">
                <a:solidFill>
                  <a:srgbClr val="888888"/>
                </a:solidFill>
                <a:latin typeface="Montserrat"/>
                <a:ea typeface="Montserrat"/>
                <a:cs typeface="Montserrat"/>
                <a:sym typeface="Montserrat"/>
              </a:defRPr>
            </a:lvl5pPr>
            <a:lvl6pPr marL="0" marR="0" lvl="5" indent="0" algn="r" rtl="0">
              <a:spcBef>
                <a:spcPts val="0"/>
              </a:spcBef>
              <a:buNone/>
              <a:defRPr sz="1200" b="0" i="0">
                <a:solidFill>
                  <a:srgbClr val="888888"/>
                </a:solidFill>
                <a:latin typeface="Montserrat"/>
                <a:ea typeface="Montserrat"/>
                <a:cs typeface="Montserrat"/>
                <a:sym typeface="Montserrat"/>
              </a:defRPr>
            </a:lvl6pPr>
            <a:lvl7pPr marL="0" marR="0" lvl="6" indent="0" algn="r" rtl="0">
              <a:spcBef>
                <a:spcPts val="0"/>
              </a:spcBef>
              <a:buNone/>
              <a:defRPr sz="1200" b="0" i="0">
                <a:solidFill>
                  <a:srgbClr val="888888"/>
                </a:solidFill>
                <a:latin typeface="Montserrat"/>
                <a:ea typeface="Montserrat"/>
                <a:cs typeface="Montserrat"/>
                <a:sym typeface="Montserrat"/>
              </a:defRPr>
            </a:lvl7pPr>
            <a:lvl8pPr marL="0" marR="0" lvl="7" indent="0" algn="r" rtl="0">
              <a:spcBef>
                <a:spcPts val="0"/>
              </a:spcBef>
              <a:buNone/>
              <a:defRPr sz="1200" b="0" i="0">
                <a:solidFill>
                  <a:srgbClr val="888888"/>
                </a:solidFill>
                <a:latin typeface="Montserrat"/>
                <a:ea typeface="Montserrat"/>
                <a:cs typeface="Montserrat"/>
                <a:sym typeface="Montserrat"/>
              </a:defRPr>
            </a:lvl8pPr>
            <a:lvl9pPr marL="0" marR="0" lvl="8" indent="0" algn="r" rtl="0">
              <a:spcBef>
                <a:spcPts val="0"/>
              </a:spcBef>
              <a:buNone/>
              <a:defRPr sz="1200" b="0" i="0">
                <a:solidFill>
                  <a:srgbClr val="888888"/>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GB"/>
              <a:t>‹#›</a:t>
            </a:fld>
            <a:endParaRPr dirty="0"/>
          </a:p>
        </p:txBody>
      </p:sp>
      <p:sp>
        <p:nvSpPr>
          <p:cNvPr id="42" name="Shape 42"/>
          <p:cNvSpPr txBox="1">
            <a:spLocks noGrp="1"/>
          </p:cNvSpPr>
          <p:nvPr>
            <p:ph type="body" idx="1"/>
          </p:nvPr>
        </p:nvSpPr>
        <p:spPr>
          <a:xfrm>
            <a:off x="540000" y="180000"/>
            <a:ext cx="8416800" cy="365125"/>
          </a:xfrm>
          <a:prstGeom prst="rect">
            <a:avLst/>
          </a:prstGeom>
          <a:noFill/>
          <a:ln>
            <a:noFill/>
          </a:ln>
        </p:spPr>
        <p:txBody>
          <a:bodyPr spcFirstLastPara="1" wrap="square" lIns="91425" tIns="0" rIns="91425" bIns="45700" anchor="t" anchorCtr="0"/>
          <a:lstStyle>
            <a:lvl1pPr marL="457200" marR="0" lvl="0" indent="-228600" algn="l" rtl="0">
              <a:lnSpc>
                <a:spcPct val="120000"/>
              </a:lnSpc>
              <a:spcBef>
                <a:spcPts val="1000"/>
              </a:spcBef>
              <a:spcAft>
                <a:spcPts val="0"/>
              </a:spcAft>
              <a:buClr>
                <a:srgbClr val="008DC7"/>
              </a:buClr>
              <a:buSzPts val="1800"/>
              <a:buFont typeface="Arial"/>
              <a:buNone/>
              <a:defRPr sz="1800" b="0" i="0" u="none" strike="noStrike" cap="none">
                <a:solidFill>
                  <a:srgbClr val="008DC7"/>
                </a:solidFill>
                <a:latin typeface="Montserrat Medium"/>
                <a:ea typeface="Montserrat Medium"/>
                <a:cs typeface="Montserrat Medium"/>
                <a:sym typeface="Montserrat Medium"/>
              </a:defRPr>
            </a:lvl1pPr>
            <a:lvl2pPr marL="914400" marR="0" lvl="1" indent="-381000" algn="l" rtl="0">
              <a:lnSpc>
                <a:spcPct val="120000"/>
              </a:lnSpc>
              <a:spcBef>
                <a:spcPts val="500"/>
              </a:spcBef>
              <a:spcAft>
                <a:spcPts val="0"/>
              </a:spcAft>
              <a:buClr>
                <a:srgbClr val="595959"/>
              </a:buClr>
              <a:buSzPts val="2400"/>
              <a:buFont typeface="Arial"/>
              <a:buChar char="•"/>
              <a:defRPr sz="2400" b="0" i="0" u="none" strike="noStrike" cap="none">
                <a:solidFill>
                  <a:srgbClr val="595959"/>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rgbClr val="595959"/>
              </a:buClr>
              <a:buSzPts val="2000"/>
              <a:buFont typeface="Arial"/>
              <a:buChar char="•"/>
              <a:defRPr sz="2000" b="0" i="0" u="none" strike="noStrike" cap="none">
                <a:solidFill>
                  <a:srgbClr val="595959"/>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rgbClr val="595959"/>
              </a:buClr>
              <a:buSzPts val="1800"/>
              <a:buFont typeface="Arial"/>
              <a:buChar char="•"/>
              <a:defRPr sz="1800" b="0" i="0" u="none" strike="noStrike" cap="none">
                <a:solidFill>
                  <a:srgbClr val="595959"/>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rgbClr val="595959"/>
              </a:buClr>
              <a:buSzPts val="1800"/>
              <a:buFont typeface="Arial"/>
              <a:buChar char="•"/>
              <a:defRPr sz="1800" b="0" i="0" u="none" strike="noStrike" cap="none">
                <a:solidFill>
                  <a:srgbClr val="595959"/>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540000" y="984738"/>
            <a:ext cx="11160000" cy="4740813"/>
          </a:xfrm>
          <a:prstGeom prst="rect">
            <a:avLst/>
          </a:prstGeom>
          <a:noFill/>
          <a:ln>
            <a:noFill/>
          </a:ln>
        </p:spPr>
        <p:txBody>
          <a:bodyPr spcFirstLastPara="1" wrap="square" lIns="91425" tIns="45700" rIns="91425" bIns="45700" anchor="t" anchorCtr="0"/>
          <a:lstStyle>
            <a:lvl1pPr marL="457200" marR="0" lvl="0" indent="-406400" algn="l" rtl="0">
              <a:lnSpc>
                <a:spcPct val="120000"/>
              </a:lnSpc>
              <a:spcBef>
                <a:spcPts val="1000"/>
              </a:spcBef>
              <a:spcAft>
                <a:spcPts val="0"/>
              </a:spcAft>
              <a:buClr>
                <a:srgbClr val="595959"/>
              </a:buClr>
              <a:buSzPts val="2800"/>
              <a:buFont typeface="Arial"/>
              <a:buChar char="•"/>
              <a:defRPr sz="2800" b="0" i="0" u="none" strike="noStrike" cap="none">
                <a:solidFill>
                  <a:srgbClr val="595959"/>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rgbClr val="595959"/>
              </a:buClr>
              <a:buSzPts val="2400"/>
              <a:buFont typeface="Arial"/>
              <a:buChar char="•"/>
              <a:defRPr sz="2400" b="0" i="0" u="none" strike="noStrike" cap="none">
                <a:solidFill>
                  <a:srgbClr val="595959"/>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rgbClr val="595959"/>
              </a:buClr>
              <a:buSzPts val="2000"/>
              <a:buFont typeface="Arial"/>
              <a:buChar char="•"/>
              <a:defRPr sz="2000" b="0" i="0" u="none" strike="noStrike" cap="none">
                <a:solidFill>
                  <a:srgbClr val="595959"/>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rgbClr val="595959"/>
              </a:buClr>
              <a:buSzPts val="1800"/>
              <a:buFont typeface="Arial"/>
              <a:buChar char="•"/>
              <a:defRPr sz="1800" b="0" i="0" u="none" strike="noStrike" cap="none">
                <a:solidFill>
                  <a:srgbClr val="595959"/>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rgbClr val="595959"/>
              </a:buClr>
              <a:buSzPts val="1800"/>
              <a:buFont typeface="Arial"/>
              <a:buChar char="•"/>
              <a:defRPr sz="1800" b="0" i="0" u="none" strike="noStrike" cap="none">
                <a:solidFill>
                  <a:srgbClr val="595959"/>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41322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4535-91A7-4F16-B9E9-48532A8FDAFE}"/>
              </a:ext>
            </a:extLst>
          </p:cNvPr>
          <p:cNvSpPr>
            <a:spLocks noGrp="1"/>
          </p:cNvSpPr>
          <p:nvPr>
            <p:ph type="title"/>
          </p:nvPr>
        </p:nvSpPr>
        <p:spPr>
          <a:xfrm>
            <a:off x="393192" y="184542"/>
            <a:ext cx="11402568" cy="1161288"/>
          </a:xfrm>
        </p:spPr>
        <p:txBody>
          <a:bodyPr/>
          <a:lstStyle>
            <a:lvl1pPr>
              <a:defRPr b="1">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7AA4F1-CA2B-4ABB-89E0-4086E05C21D9}"/>
              </a:ext>
            </a:extLst>
          </p:cNvPr>
          <p:cNvSpPr>
            <a:spLocks noGrp="1"/>
          </p:cNvSpPr>
          <p:nvPr>
            <p:ph idx="1"/>
          </p:nvPr>
        </p:nvSpPr>
        <p:spPr>
          <a:xfrm>
            <a:off x="393192" y="1362456"/>
            <a:ext cx="11402568" cy="4814507"/>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DF7DAB35-0D67-4AA4-956E-5D85E88583D6}"/>
              </a:ext>
            </a:extLst>
          </p:cNvPr>
          <p:cNvSpPr>
            <a:spLocks noGrp="1"/>
          </p:cNvSpPr>
          <p:nvPr>
            <p:ph sz="quarter" idx="10"/>
          </p:nvPr>
        </p:nvSpPr>
        <p:spPr>
          <a:xfrm>
            <a:off x="393192" y="6176963"/>
            <a:ext cx="11798808" cy="228600"/>
          </a:xfrm>
        </p:spPr>
        <p:txBody>
          <a:bodyPr anchor="ctr">
            <a:noAutofit/>
          </a:bodyPr>
          <a:lstStyle>
            <a:lvl1pPr>
              <a:buNone/>
              <a:defRPr sz="1000" i="1" baseline="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809858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bg>
      <p:bgPr>
        <a:gradFill>
          <a:gsLst>
            <a:gs pos="0">
              <a:schemeClr val="accent5">
                <a:lumMod val="60000"/>
              </a:schemeClr>
            </a:gs>
            <a:gs pos="48000">
              <a:schemeClr val="accent5">
                <a:lumMod val="97000"/>
                <a:lumOff val="3000"/>
              </a:schemeClr>
            </a:gs>
            <a:gs pos="100000">
              <a:schemeClr val="accent5">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589"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fld id="{1DDAD0E1-677B-7043-85D8-7F0161519491}" type="slidenum">
              <a:rPr lang="uk-UA" sz="1600" b="1" kern="0" smtClean="0"/>
              <a:pPr defTabSz="912496"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9"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496" hangingPunct="0"/>
            <a:endParaRPr lang="en-US" sz="1867" kern="0">
              <a:solidFill>
                <a:srgbClr val="000000"/>
              </a:solidFill>
              <a:sym typeface="Calibri"/>
            </a:endParaRPr>
          </a:p>
        </p:txBody>
      </p:sp>
    </p:spTree>
    <p:extLst>
      <p:ext uri="{BB962C8B-B14F-4D97-AF65-F5344CB8AC3E}">
        <p14:creationId xmlns:p14="http://schemas.microsoft.com/office/powerpoint/2010/main" val="413983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2622644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688" y="11575"/>
            <a:ext cx="12203216" cy="6852212"/>
          </a:xfrm>
          <a:prstGeom prst="rect">
            <a:avLst/>
          </a:prstGeom>
          <a:noFill/>
          <a:ln>
            <a:noFill/>
          </a:ln>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589"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fld id="{1DDAD0E1-677B-7043-85D8-7F0161519491}" type="slidenum">
              <a:rPr lang="uk-UA" sz="1600" b="1" kern="0" smtClean="0"/>
              <a:pPr defTabSz="912496"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70329"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496" hangingPunct="0"/>
            <a:endParaRPr lang="en-US" sz="1867" kern="0">
              <a:solidFill>
                <a:srgbClr val="000000"/>
              </a:solidFill>
              <a:sym typeface="Calibri"/>
            </a:endParaRPr>
          </a:p>
        </p:txBody>
      </p:sp>
    </p:spTree>
    <p:extLst>
      <p:ext uri="{BB962C8B-B14F-4D97-AF65-F5344CB8AC3E}">
        <p14:creationId xmlns:p14="http://schemas.microsoft.com/office/powerpoint/2010/main" val="1431508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448589" y="-23024"/>
            <a:ext cx="1490359" cy="6904047"/>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fld id="{1DDAD0E1-677B-7043-85D8-7F0161519491}" type="slidenum">
              <a:rPr lang="uk-UA" sz="1600" b="1" kern="0" smtClean="0">
                <a:solidFill>
                  <a:srgbClr val="4472C4"/>
                </a:solidFill>
              </a:rPr>
              <a:pPr defTabSz="912496" hangingPunct="0"/>
              <a:t>‹#›</a:t>
            </a:fld>
            <a:endParaRPr sz="1600" b="1" kern="0" dirty="0">
              <a:solidFill>
                <a:srgbClr val="4472C4"/>
              </a:solidFill>
            </a:endParaRPr>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r>
              <a:rPr sz="1067" kern="0" dirty="0">
                <a:solidFill>
                  <a:srgbClr val="4472C4">
                    <a:lumMod val="75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9"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496" hangingPunct="0"/>
            <a:endParaRPr lang="en-US" sz="1867" kern="0">
              <a:solidFill>
                <a:srgbClr val="000000"/>
              </a:solidFill>
              <a:sym typeface="Calibri"/>
            </a:endParaRPr>
          </a:p>
        </p:txBody>
      </p:sp>
    </p:spTree>
    <p:extLst>
      <p:ext uri="{BB962C8B-B14F-4D97-AF65-F5344CB8AC3E}">
        <p14:creationId xmlns:p14="http://schemas.microsoft.com/office/powerpoint/2010/main" val="122232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bg>
      <p:bgPr>
        <a:gradFill>
          <a:gsLst>
            <a:gs pos="0">
              <a:schemeClr val="accent5">
                <a:lumMod val="60000"/>
              </a:schemeClr>
            </a:gs>
            <a:gs pos="48000">
              <a:schemeClr val="accent5">
                <a:lumMod val="97000"/>
                <a:lumOff val="3000"/>
              </a:schemeClr>
            </a:gs>
            <a:gs pos="100000">
              <a:schemeClr val="accent5">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sp>
        <p:nvSpPr>
          <p:cNvPr id="9" name="Shape 165"/>
          <p:cNvSpPr/>
          <p:nvPr userDrawn="1"/>
        </p:nvSpPr>
        <p:spPr>
          <a:xfrm>
            <a:off x="938832" y="98401"/>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r>
              <a:rPr sz="1067" kern="0" dirty="0">
                <a:solidFill>
                  <a:srgbClr val="5B9BD5">
                    <a:lumMod val="20000"/>
                    <a:lumOff val="80000"/>
                  </a:srgbClr>
                </a:solidFill>
              </a:rPr>
              <a:t>2015</a:t>
            </a:r>
          </a:p>
        </p:txBody>
      </p:sp>
      <p:pic>
        <p:nvPicPr>
          <p:cNvPr id="10" name="Picture 9" descr="pasted-image.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0329" y="72"/>
            <a:ext cx="768599" cy="991087"/>
          </a:xfrm>
          <a:prstGeom prst="rect">
            <a:avLst/>
          </a:prstGeom>
        </p:spPr>
      </p:pic>
      <p:sp>
        <p:nvSpPr>
          <p:cNvPr id="11" name="Oval 10"/>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496" hangingPunct="0"/>
            <a:endParaRPr lang="en-US" sz="1867" kern="0">
              <a:solidFill>
                <a:srgbClr val="000000"/>
              </a:solidFill>
              <a:sym typeface="Calibri"/>
            </a:endParaRPr>
          </a:p>
        </p:txBody>
      </p:sp>
      <p:sp>
        <p:nvSpPr>
          <p:cNvPr id="12" name="Shape 167"/>
          <p:cNvSpPr/>
          <p:nvPr userDrawn="1"/>
        </p:nvSpPr>
        <p:spPr>
          <a:xfrm>
            <a:off x="938832" y="483717"/>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fld id="{1DDAD0E1-677B-7043-85D8-7F0161519491}" type="slidenum">
              <a:rPr lang="uk-UA" sz="1600" b="1" kern="0" smtClean="0"/>
              <a:pPr defTabSz="912496" hangingPunct="0"/>
              <a:t>‹#›</a:t>
            </a:fld>
            <a:endParaRPr sz="1600" b="1" kern="0" dirty="0"/>
          </a:p>
        </p:txBody>
      </p:sp>
    </p:spTree>
    <p:extLst>
      <p:ext uri="{BB962C8B-B14F-4D97-AF65-F5344CB8AC3E}">
        <p14:creationId xmlns:p14="http://schemas.microsoft.com/office/powerpoint/2010/main" val="3088010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mt="27000"/>
            <a:extLst>
              <a:ext uri="{28A0092B-C50C-407E-A947-70E740481C1C}">
                <a14:useLocalDpi xmlns:a14="http://schemas.microsoft.com/office/drawing/2010/main"/>
              </a:ext>
            </a:extLst>
          </a:blip>
          <a:srcRect/>
          <a:stretch/>
        </p:blipFill>
        <p:spPr>
          <a:xfrm>
            <a:off x="-10688" y="11575"/>
            <a:ext cx="12203216" cy="6852212"/>
          </a:xfrm>
          <a:prstGeom prst="rect">
            <a:avLst/>
          </a:prstGeom>
        </p:spPr>
      </p:pic>
      <p:sp>
        <p:nvSpPr>
          <p:cNvPr id="6" name="Shape 167"/>
          <p:cNvSpPr/>
          <p:nvPr userDrawn="1"/>
        </p:nvSpPr>
        <p:spPr>
          <a:xfrm>
            <a:off x="938832" y="483717"/>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fld id="{1DDAD0E1-677B-7043-85D8-7F0161519491}" type="slidenum">
              <a:rPr lang="uk-UA" sz="1600" b="1" kern="0" smtClean="0"/>
              <a:pPr defTabSz="912496" hangingPunct="0"/>
              <a:t>‹#›</a:t>
            </a:fld>
            <a:endParaRPr sz="1600" b="1" kern="0" dirty="0"/>
          </a:p>
        </p:txBody>
      </p:sp>
      <p:sp>
        <p:nvSpPr>
          <p:cNvPr id="7" name="Shape 165"/>
          <p:cNvSpPr/>
          <p:nvPr userDrawn="1"/>
        </p:nvSpPr>
        <p:spPr>
          <a:xfrm>
            <a:off x="938832" y="98401"/>
            <a:ext cx="762120" cy="38531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ctr">
            <a:normAutofit/>
          </a:bodyPr>
          <a:lstStyle>
            <a:lvl1pPr algn="ctr">
              <a:lnSpc>
                <a:spcPct val="90000"/>
              </a:lnSpc>
              <a:spcBef>
                <a:spcPts val="1000"/>
              </a:spcBef>
              <a:buFont typeface="Arial"/>
              <a:defRPr sz="1200">
                <a:solidFill>
                  <a:srgbClr val="FFFFFF"/>
                </a:solidFill>
                <a:latin typeface="Lato Regular"/>
                <a:ea typeface="Lato Regular"/>
                <a:cs typeface="Lato Regular"/>
                <a:sym typeface="Lato Regular"/>
              </a:defRPr>
            </a:lvl1pPr>
          </a:lstStyle>
          <a:p>
            <a:pPr defTabSz="912496" hangingPunct="0"/>
            <a:r>
              <a:rPr sz="1067" kern="0" dirty="0">
                <a:solidFill>
                  <a:srgbClr val="5B9BD5">
                    <a:lumMod val="20000"/>
                    <a:lumOff val="80000"/>
                  </a:srgbClr>
                </a:solidFill>
              </a:rPr>
              <a:t>2015</a:t>
            </a:r>
          </a:p>
        </p:txBody>
      </p:sp>
      <p:pic>
        <p:nvPicPr>
          <p:cNvPr id="8" name="Picture 7" descr="pasted-image.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0329" y="72"/>
            <a:ext cx="768599" cy="991087"/>
          </a:xfrm>
          <a:prstGeom prst="rect">
            <a:avLst/>
          </a:prstGeom>
        </p:spPr>
      </p:pic>
      <p:sp>
        <p:nvSpPr>
          <p:cNvPr id="2" name="Oval 1"/>
          <p:cNvSpPr/>
          <p:nvPr userDrawn="1"/>
        </p:nvSpPr>
        <p:spPr>
          <a:xfrm>
            <a:off x="1116419" y="403018"/>
            <a:ext cx="382772" cy="533865"/>
          </a:xfrm>
          <a:prstGeom prst="ellipse">
            <a:avLst/>
          </a:prstGeom>
          <a:noFill/>
          <a:ln w="31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28574" rtlCol="0" anchor="ctr">
            <a:spAutoFit/>
          </a:bodyPr>
          <a:lstStyle/>
          <a:p>
            <a:pPr defTabSz="912496" hangingPunct="0"/>
            <a:endParaRPr lang="en-US" sz="1867" kern="0">
              <a:solidFill>
                <a:srgbClr val="000000"/>
              </a:solidFill>
              <a:sym typeface="Calibri"/>
            </a:endParaRPr>
          </a:p>
        </p:txBody>
      </p:sp>
    </p:spTree>
    <p:extLst>
      <p:ext uri="{BB962C8B-B14F-4D97-AF65-F5344CB8AC3E}">
        <p14:creationId xmlns:p14="http://schemas.microsoft.com/office/powerpoint/2010/main" val="556981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60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098C-1FC9-4E1F-8650-D57875821C6E}"/>
              </a:ext>
            </a:extLst>
          </p:cNvPr>
          <p:cNvSpPr>
            <a:spLocks noGrp="1"/>
          </p:cNvSpPr>
          <p:nvPr>
            <p:ph type="title"/>
          </p:nvPr>
        </p:nvSpPr>
        <p:spPr>
          <a:xfrm>
            <a:off x="393192" y="184542"/>
            <a:ext cx="11402568" cy="1161288"/>
          </a:xfrm>
        </p:spPr>
        <p:txBody>
          <a:bodyPr/>
          <a:lstStyle>
            <a:lvl1pPr>
              <a:defRPr b="1">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15058E-C7E7-4D17-AD9F-6C254912A343}"/>
              </a:ext>
            </a:extLst>
          </p:cNvPr>
          <p:cNvSpPr>
            <a:spLocks noGrp="1"/>
          </p:cNvSpPr>
          <p:nvPr>
            <p:ph sz="half" idx="1"/>
          </p:nvPr>
        </p:nvSpPr>
        <p:spPr>
          <a:xfrm>
            <a:off x="393192" y="1383093"/>
            <a:ext cx="5629656" cy="4793870"/>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C5D3871-1E81-4400-B3E6-0B2344E24786}"/>
              </a:ext>
            </a:extLst>
          </p:cNvPr>
          <p:cNvSpPr>
            <a:spLocks noGrp="1"/>
          </p:cNvSpPr>
          <p:nvPr>
            <p:ph sz="half" idx="2"/>
          </p:nvPr>
        </p:nvSpPr>
        <p:spPr>
          <a:xfrm>
            <a:off x="6172200" y="1383093"/>
            <a:ext cx="5623560" cy="4793870"/>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8">
            <a:extLst>
              <a:ext uri="{FF2B5EF4-FFF2-40B4-BE49-F238E27FC236}">
                <a16:creationId xmlns:a16="http://schemas.microsoft.com/office/drawing/2014/main" id="{7EF0A67E-52FE-40C0-B43C-9F4CF086D556}"/>
              </a:ext>
            </a:extLst>
          </p:cNvPr>
          <p:cNvSpPr>
            <a:spLocks noGrp="1"/>
          </p:cNvSpPr>
          <p:nvPr>
            <p:ph sz="quarter" idx="10"/>
          </p:nvPr>
        </p:nvSpPr>
        <p:spPr>
          <a:xfrm>
            <a:off x="393192" y="6181344"/>
            <a:ext cx="11798808" cy="228600"/>
          </a:xfrm>
        </p:spPr>
        <p:txBody>
          <a:bodyPr anchor="ctr">
            <a:noAutofit/>
          </a:bodyPr>
          <a:lstStyle>
            <a:lvl1pPr>
              <a:buNone/>
              <a:defRPr sz="100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3477898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5F8F-51D3-4A4D-A9AC-F2012A658014}"/>
              </a:ext>
            </a:extLst>
          </p:cNvPr>
          <p:cNvSpPr>
            <a:spLocks noGrp="1"/>
          </p:cNvSpPr>
          <p:nvPr>
            <p:ph type="title"/>
          </p:nvPr>
        </p:nvSpPr>
        <p:spPr>
          <a:xfrm>
            <a:off x="393192" y="184542"/>
            <a:ext cx="11402568" cy="1161288"/>
          </a:xfrm>
        </p:spPr>
        <p:txBody>
          <a:bodyPr/>
          <a:lstStyle>
            <a:lvl1pPr>
              <a:defRPr b="1">
                <a:latin typeface="Arial Narrow" panose="020B0606020202030204" pitchFamily="34" charset="0"/>
              </a:defRPr>
            </a:lvl1pPr>
          </a:lstStyle>
          <a:p>
            <a:r>
              <a:rPr lang="en-US" dirty="0"/>
              <a:t>Click to edit Master title style</a:t>
            </a:r>
          </a:p>
        </p:txBody>
      </p:sp>
      <p:sp>
        <p:nvSpPr>
          <p:cNvPr id="6" name="Content Placeholder 18">
            <a:extLst>
              <a:ext uri="{FF2B5EF4-FFF2-40B4-BE49-F238E27FC236}">
                <a16:creationId xmlns:a16="http://schemas.microsoft.com/office/drawing/2014/main" id="{096E806C-FD61-4F75-8E45-49F85AFDD776}"/>
              </a:ext>
            </a:extLst>
          </p:cNvPr>
          <p:cNvSpPr>
            <a:spLocks noGrp="1"/>
          </p:cNvSpPr>
          <p:nvPr>
            <p:ph sz="quarter" idx="10"/>
          </p:nvPr>
        </p:nvSpPr>
        <p:spPr>
          <a:xfrm>
            <a:off x="393192" y="6181344"/>
            <a:ext cx="11795760" cy="228600"/>
          </a:xfrm>
        </p:spPr>
        <p:txBody>
          <a:bodyPr anchor="ctr">
            <a:noAutofit/>
          </a:bodyPr>
          <a:lstStyle>
            <a:lvl1pPr>
              <a:buNone/>
              <a:defRPr sz="100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1684358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18">
            <a:extLst>
              <a:ext uri="{FF2B5EF4-FFF2-40B4-BE49-F238E27FC236}">
                <a16:creationId xmlns:a16="http://schemas.microsoft.com/office/drawing/2014/main" id="{FB183AF8-BEDE-4C53-9C60-1922FFA509D1}"/>
              </a:ext>
            </a:extLst>
          </p:cNvPr>
          <p:cNvSpPr>
            <a:spLocks noGrp="1"/>
          </p:cNvSpPr>
          <p:nvPr>
            <p:ph sz="quarter" idx="10"/>
          </p:nvPr>
        </p:nvSpPr>
        <p:spPr>
          <a:xfrm>
            <a:off x="393192" y="6181344"/>
            <a:ext cx="11795760" cy="228600"/>
          </a:xfrm>
        </p:spPr>
        <p:txBody>
          <a:bodyPr>
            <a:noAutofit/>
          </a:bodyPr>
          <a:lstStyle>
            <a:lvl1pPr>
              <a:buNone/>
              <a:defRPr sz="100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412842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F5F6B6-3BBF-4D11-832E-CB73FB27F3BA}"/>
              </a:ext>
            </a:extLst>
          </p:cNvPr>
          <p:cNvSpPr>
            <a:spLocks noGrp="1"/>
          </p:cNvSpPr>
          <p:nvPr>
            <p:ph type="title"/>
          </p:nvPr>
        </p:nvSpPr>
        <p:spPr>
          <a:xfrm>
            <a:off x="1036701" y="1"/>
            <a:ext cx="10118598" cy="6391274"/>
          </a:xfrm>
        </p:spPr>
        <p:txBody>
          <a:bodyPr>
            <a:normAutofit/>
          </a:bodyPr>
          <a:lstStyle>
            <a:lvl1pPr algn="ctr">
              <a:defRPr sz="4800" b="1" cap="all" baseline="0">
                <a:solidFill>
                  <a:schemeClr val="tx2">
                    <a:lumMod val="20000"/>
                    <a:lumOff val="80000"/>
                  </a:schemeClr>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666772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CD20-835A-B8C3-2D82-417DF4A23A83}"/>
              </a:ext>
            </a:extLst>
          </p:cNvPr>
          <p:cNvSpPr>
            <a:spLocks noGrp="1"/>
          </p:cNvSpPr>
          <p:nvPr>
            <p:ph type="title"/>
          </p:nvPr>
        </p:nvSpPr>
        <p:spPr>
          <a:xfrm>
            <a:off x="359434" y="155279"/>
            <a:ext cx="11473132" cy="92302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AFF143-18C9-8DF3-124D-97EE9A121CB3}"/>
              </a:ext>
            </a:extLst>
          </p:cNvPr>
          <p:cNvSpPr>
            <a:spLocks noGrp="1"/>
          </p:cNvSpPr>
          <p:nvPr>
            <p:ph sz="half" idx="1"/>
          </p:nvPr>
        </p:nvSpPr>
        <p:spPr>
          <a:xfrm>
            <a:off x="358775" y="1535113"/>
            <a:ext cx="5661025" cy="4641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CFA5E-6675-6893-A961-02AB14D66A87}"/>
              </a:ext>
            </a:extLst>
          </p:cNvPr>
          <p:cNvSpPr>
            <a:spLocks noGrp="1"/>
          </p:cNvSpPr>
          <p:nvPr>
            <p:ph sz="half" idx="2"/>
          </p:nvPr>
        </p:nvSpPr>
        <p:spPr>
          <a:xfrm>
            <a:off x="6172200" y="1535113"/>
            <a:ext cx="5660366" cy="46418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830837-B1A8-FBF3-9ACC-A7D4CAD0FD64}"/>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5/12/2025</a:t>
            </a:fld>
            <a:endParaRPr lang="en-US" dirty="0"/>
          </a:p>
        </p:txBody>
      </p:sp>
      <p:sp>
        <p:nvSpPr>
          <p:cNvPr id="6" name="Footer Placeholder 5">
            <a:extLst>
              <a:ext uri="{FF2B5EF4-FFF2-40B4-BE49-F238E27FC236}">
                <a16:creationId xmlns:a16="http://schemas.microsoft.com/office/drawing/2014/main" id="{59862D72-2C0A-08E4-7D5C-DFA28862D2F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1D9A844-332A-844D-ABDC-A4D35953EE9F}"/>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8" name="Text Placeholder 8">
            <a:extLst>
              <a:ext uri="{FF2B5EF4-FFF2-40B4-BE49-F238E27FC236}">
                <a16:creationId xmlns:a16="http://schemas.microsoft.com/office/drawing/2014/main" id="{5A10658D-0A39-4E1E-ECEA-0565E3867D96}"/>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346185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solidFill>
                  <a:schemeClr val="bg1"/>
                </a:solidFill>
              </a:defRPr>
            </a:lvl1pPr>
          </a:lstStyle>
          <a:p>
            <a:pPr lvl="0"/>
            <a:r>
              <a:rPr lang="en-US" dirty="0"/>
              <a:t>Subtitle</a:t>
            </a: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2146605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ADC6-3D4C-C87B-CACE-836D886CF5A7}"/>
              </a:ext>
            </a:extLst>
          </p:cNvPr>
          <p:cNvSpPr>
            <a:spLocks noGrp="1"/>
          </p:cNvSpPr>
          <p:nvPr>
            <p:ph type="title"/>
          </p:nvPr>
        </p:nvSpPr>
        <p:spPr>
          <a:xfrm>
            <a:off x="359434" y="155279"/>
            <a:ext cx="11473132" cy="923024"/>
          </a:xfrm>
          <a:prstGeom prst="rect">
            <a:avLst/>
          </a:prstGeo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A7C97C1-FA26-73CF-E59B-A12683BB4BF3}"/>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5/12/2025</a:t>
            </a:fld>
            <a:endParaRPr lang="en-US" dirty="0"/>
          </a:p>
        </p:txBody>
      </p:sp>
      <p:sp>
        <p:nvSpPr>
          <p:cNvPr id="4" name="Footer Placeholder 3">
            <a:extLst>
              <a:ext uri="{FF2B5EF4-FFF2-40B4-BE49-F238E27FC236}">
                <a16:creationId xmlns:a16="http://schemas.microsoft.com/office/drawing/2014/main" id="{68769B05-38CD-48EE-4C80-15D43367766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BA4B14B-F0FF-7B8F-1B9E-A525C77FD6B0}"/>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
        <p:nvSpPr>
          <p:cNvPr id="6" name="Text Placeholder 8">
            <a:extLst>
              <a:ext uri="{FF2B5EF4-FFF2-40B4-BE49-F238E27FC236}">
                <a16:creationId xmlns:a16="http://schemas.microsoft.com/office/drawing/2014/main" id="{A1F9D485-5F57-FD4C-6DE8-CBBFE66953E6}"/>
              </a:ext>
            </a:extLst>
          </p:cNvPr>
          <p:cNvSpPr>
            <a:spLocks noGrp="1"/>
          </p:cNvSpPr>
          <p:nvPr>
            <p:ph type="body" sz="quarter" idx="13" hasCustomPrompt="1"/>
          </p:nvPr>
        </p:nvSpPr>
        <p:spPr>
          <a:xfrm>
            <a:off x="358775" y="1077913"/>
            <a:ext cx="11474450" cy="457200"/>
          </a:xfrm>
          <a:prstGeom prst="rect">
            <a:avLst/>
          </a:prstGeom>
        </p:spPr>
        <p:txBody>
          <a:bodyPr/>
          <a:lstStyle>
            <a:lvl1pPr marL="0" indent="0">
              <a:buNone/>
              <a:defRPr/>
            </a:lvl1pPr>
          </a:lstStyle>
          <a:p>
            <a:pPr lvl="0"/>
            <a:r>
              <a:rPr lang="en-US" dirty="0"/>
              <a:t>Subtitle</a:t>
            </a:r>
          </a:p>
        </p:txBody>
      </p:sp>
    </p:spTree>
    <p:extLst>
      <p:ext uri="{BB962C8B-B14F-4D97-AF65-F5344CB8AC3E}">
        <p14:creationId xmlns:p14="http://schemas.microsoft.com/office/powerpoint/2010/main" val="2217790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ouble chart with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D7E05D6-7374-2D61-EDA5-E918D98ECE11}"/>
              </a:ext>
            </a:extLst>
          </p:cNvPr>
          <p:cNvSpPr>
            <a:spLocks noGrp="1"/>
          </p:cNvSpPr>
          <p:nvPr>
            <p:ph type="body" sz="quarter" idx="13" hasCustomPrompt="1"/>
          </p:nvPr>
        </p:nvSpPr>
        <p:spPr>
          <a:xfrm>
            <a:off x="457200" y="228599"/>
            <a:ext cx="11277600" cy="676373"/>
          </a:xfrm>
          <a:prstGeom prst="rect">
            <a:avLst/>
          </a:prstGeom>
        </p:spPr>
        <p:txBody>
          <a:bodyPr lIns="0" tIns="0" rIns="0" bIns="0"/>
          <a:lstStyle>
            <a:lvl1pPr marL="0" indent="0">
              <a:buNone/>
              <a:defRPr sz="4800" b="1"/>
            </a:lvl1pPr>
          </a:lstStyle>
          <a:p>
            <a:pPr lvl="0"/>
            <a:r>
              <a:rPr lang="en-US" dirty="0"/>
              <a:t>Header</a:t>
            </a:r>
          </a:p>
        </p:txBody>
      </p:sp>
      <p:sp>
        <p:nvSpPr>
          <p:cNvPr id="4" name="Text Placeholder 3">
            <a:extLst>
              <a:ext uri="{FF2B5EF4-FFF2-40B4-BE49-F238E27FC236}">
                <a16:creationId xmlns:a16="http://schemas.microsoft.com/office/drawing/2014/main" id="{CD75C37E-C10D-FAFA-CCBA-6308199FE414}"/>
              </a:ext>
            </a:extLst>
          </p:cNvPr>
          <p:cNvSpPr>
            <a:spLocks noGrp="1"/>
          </p:cNvSpPr>
          <p:nvPr>
            <p:ph type="body" sz="quarter" idx="14" hasCustomPrompt="1"/>
          </p:nvPr>
        </p:nvSpPr>
        <p:spPr>
          <a:xfrm>
            <a:off x="457200" y="904973"/>
            <a:ext cx="11277600" cy="546755"/>
          </a:xfrm>
          <a:prstGeom prst="rect">
            <a:avLst/>
          </a:prstGeom>
        </p:spPr>
        <p:txBody>
          <a:bodyPr lIns="0" tIns="0" rIns="0" bIns="0" anchor="ctr"/>
          <a:lstStyle>
            <a:lvl1pPr marL="0" indent="0">
              <a:buNone/>
              <a:defRPr sz="3600"/>
            </a:lvl1pPr>
          </a:lstStyle>
          <a:p>
            <a:pPr lvl="0"/>
            <a:r>
              <a:rPr lang="en-US" dirty="0"/>
              <a:t>Subhead</a:t>
            </a:r>
          </a:p>
        </p:txBody>
      </p:sp>
      <p:sp>
        <p:nvSpPr>
          <p:cNvPr id="5" name="Chart Placeholder 4">
            <a:extLst>
              <a:ext uri="{FF2B5EF4-FFF2-40B4-BE49-F238E27FC236}">
                <a16:creationId xmlns:a16="http://schemas.microsoft.com/office/drawing/2014/main" id="{27676D24-FA13-1F6E-E618-CE697E9ADB6B}"/>
              </a:ext>
            </a:extLst>
          </p:cNvPr>
          <p:cNvSpPr>
            <a:spLocks noGrp="1"/>
          </p:cNvSpPr>
          <p:nvPr>
            <p:ph type="chart" sz="quarter" idx="15"/>
          </p:nvPr>
        </p:nvSpPr>
        <p:spPr>
          <a:xfrm>
            <a:off x="457199" y="1600201"/>
            <a:ext cx="5534025" cy="4648199"/>
          </a:xfrm>
          <a:prstGeom prst="rect">
            <a:avLst/>
          </a:prstGeom>
        </p:spPr>
        <p:txBody>
          <a:bodyPr/>
          <a:lstStyle/>
          <a:p>
            <a:endParaRPr lang="en-US" dirty="0"/>
          </a:p>
        </p:txBody>
      </p:sp>
      <p:sp>
        <p:nvSpPr>
          <p:cNvPr id="6" name="Chart Placeholder 4">
            <a:extLst>
              <a:ext uri="{FF2B5EF4-FFF2-40B4-BE49-F238E27FC236}">
                <a16:creationId xmlns:a16="http://schemas.microsoft.com/office/drawing/2014/main" id="{35E88C33-4944-999D-42AA-BAB443153BA0}"/>
              </a:ext>
            </a:extLst>
          </p:cNvPr>
          <p:cNvSpPr>
            <a:spLocks noGrp="1"/>
          </p:cNvSpPr>
          <p:nvPr>
            <p:ph type="chart" sz="quarter" idx="16"/>
          </p:nvPr>
        </p:nvSpPr>
        <p:spPr>
          <a:xfrm>
            <a:off x="6200775" y="1600200"/>
            <a:ext cx="5534025" cy="4648199"/>
          </a:xfrm>
          <a:prstGeom prst="rect">
            <a:avLst/>
          </a:prstGeom>
        </p:spPr>
        <p:txBody>
          <a:bodyPr/>
          <a:lstStyle/>
          <a:p>
            <a:endParaRPr lang="en-US" dirty="0"/>
          </a:p>
        </p:txBody>
      </p:sp>
      <p:sp>
        <p:nvSpPr>
          <p:cNvPr id="12" name="Text Placeholder 11">
            <a:extLst>
              <a:ext uri="{FF2B5EF4-FFF2-40B4-BE49-F238E27FC236}">
                <a16:creationId xmlns:a16="http://schemas.microsoft.com/office/drawing/2014/main" id="{BF1846D1-AD6E-E254-60B7-023EA781C372}"/>
              </a:ext>
            </a:extLst>
          </p:cNvPr>
          <p:cNvSpPr>
            <a:spLocks noGrp="1"/>
          </p:cNvSpPr>
          <p:nvPr>
            <p:ph type="body" sz="quarter" idx="18" hasCustomPrompt="1"/>
          </p:nvPr>
        </p:nvSpPr>
        <p:spPr>
          <a:xfrm>
            <a:off x="4991100" y="6221413"/>
            <a:ext cx="6743700" cy="198437"/>
          </a:xfrm>
          <a:prstGeom prst="rect">
            <a:avLst/>
          </a:prstGeom>
        </p:spPr>
        <p:txBody>
          <a:bodyPr lIns="0" tIns="0" rIns="0" bIns="0" anchor="ctr"/>
          <a:lstStyle>
            <a:lvl1pPr marL="0" indent="0" algn="r">
              <a:buNone/>
              <a:defRPr sz="800"/>
            </a:lvl1pPr>
          </a:lstStyle>
          <a:p>
            <a:pPr lvl="0"/>
            <a:r>
              <a:rPr lang="en-US" dirty="0"/>
              <a:t>Note:</a:t>
            </a:r>
          </a:p>
        </p:txBody>
      </p:sp>
    </p:spTree>
    <p:extLst>
      <p:ext uri="{BB962C8B-B14F-4D97-AF65-F5344CB8AC3E}">
        <p14:creationId xmlns:p14="http://schemas.microsoft.com/office/powerpoint/2010/main" val="4056744357"/>
      </p:ext>
    </p:extLst>
  </p:cSld>
  <p:clrMapOvr>
    <a:masterClrMapping/>
  </p:clrMapOvr>
  <p:extLst>
    <p:ext uri="{DCECCB84-F9BA-43D5-87BE-67443E8EF086}">
      <p15:sldGuideLst xmlns:p15="http://schemas.microsoft.com/office/powerpoint/2012/main">
        <p15:guide id="2" pos="3840">
          <p15:clr>
            <a:srgbClr val="FBAE40"/>
          </p15:clr>
        </p15:guide>
        <p15:guide id="3" orient="horz" pos="3936">
          <p15:clr>
            <a:srgbClr val="FBAE40"/>
          </p15:clr>
        </p15:guide>
        <p15:guide id="4" orient="horz" pos="10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4535-91A7-4F16-B9E9-48532A8FDAFE}"/>
              </a:ext>
            </a:extLst>
          </p:cNvPr>
          <p:cNvSpPr>
            <a:spLocks noGrp="1"/>
          </p:cNvSpPr>
          <p:nvPr>
            <p:ph type="title"/>
          </p:nvPr>
        </p:nvSpPr>
        <p:spPr>
          <a:xfrm>
            <a:off x="393192" y="184542"/>
            <a:ext cx="11402568" cy="1161288"/>
          </a:xfrm>
          <a:prstGeom prst="rect">
            <a:avLst/>
          </a:prstGeom>
        </p:spPr>
        <p:txBody>
          <a:bodyPr/>
          <a:lstStyle>
            <a:lvl1pPr>
              <a:defRPr b="1">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7AA4F1-CA2B-4ABB-89E0-4086E05C21D9}"/>
              </a:ext>
            </a:extLst>
          </p:cNvPr>
          <p:cNvSpPr>
            <a:spLocks noGrp="1"/>
          </p:cNvSpPr>
          <p:nvPr>
            <p:ph idx="1"/>
          </p:nvPr>
        </p:nvSpPr>
        <p:spPr>
          <a:xfrm>
            <a:off x="393192" y="1362456"/>
            <a:ext cx="11402568" cy="4814507"/>
          </a:xfrm>
          <a:prstGeom prst="rect">
            <a:avLst/>
          </a:prstGeo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DF7DAB35-0D67-4AA4-956E-5D85E88583D6}"/>
              </a:ext>
            </a:extLst>
          </p:cNvPr>
          <p:cNvSpPr>
            <a:spLocks noGrp="1"/>
          </p:cNvSpPr>
          <p:nvPr>
            <p:ph sz="quarter" idx="10"/>
          </p:nvPr>
        </p:nvSpPr>
        <p:spPr>
          <a:xfrm>
            <a:off x="393192" y="6176963"/>
            <a:ext cx="11798808" cy="228600"/>
          </a:xfrm>
          <a:prstGeom prst="rect">
            <a:avLst/>
          </a:prstGeom>
        </p:spPr>
        <p:txBody>
          <a:bodyPr anchor="ctr">
            <a:noAutofit/>
          </a:bodyPr>
          <a:lstStyle>
            <a:lvl1pPr>
              <a:buNone/>
              <a:defRPr sz="1000"/>
            </a:lvl1pPr>
            <a:lvl2pPr>
              <a:buNone/>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2046013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all" normalizeH="0" noProof="0" dirty="0">
                <a:ln>
                  <a:noFill/>
                </a:ln>
                <a:solidFill>
                  <a:prstClr val="white"/>
                </a:solidFill>
                <a:effectLst/>
                <a:uLnTx/>
                <a:uFillTx/>
                <a:latin typeface="Arial Narrow" panose="020B0606020202030204" pitchFamily="34" charset="0"/>
              </a:rPr>
              <a:t>2025 Nevada Legislative Session</a:t>
            </a:r>
          </a:p>
        </p:txBody>
      </p:sp>
    </p:spTree>
    <p:extLst>
      <p:ext uri="{BB962C8B-B14F-4D97-AF65-F5344CB8AC3E}">
        <p14:creationId xmlns:p14="http://schemas.microsoft.com/office/powerpoint/2010/main" val="1215934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077905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831256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solidFill>
                  <a:schemeClr val="bg1"/>
                </a:solidFill>
              </a:defRPr>
            </a:lvl1pPr>
          </a:lstStyle>
          <a:p>
            <a:pPr lvl="0"/>
            <a:r>
              <a:rPr lang="en-US" dirty="0"/>
              <a:t>Subtitle</a:t>
            </a: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238325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715847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092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B30A12-3762-49A9-B849-B7C29323E4FF}"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79E3C-F5B4-47AE-BC0D-A8F0F73EE705}" type="slidenum">
              <a:rPr lang="en-US" smtClean="0"/>
              <a:t>‹#›</a:t>
            </a:fld>
            <a:endParaRPr lang="en-US" dirty="0"/>
          </a:p>
        </p:txBody>
      </p:sp>
    </p:spTree>
    <p:extLst>
      <p:ext uri="{BB962C8B-B14F-4D97-AF65-F5344CB8AC3E}">
        <p14:creationId xmlns:p14="http://schemas.microsoft.com/office/powerpoint/2010/main" val="424802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solidFill>
                  <a:schemeClr val="tx1"/>
                </a:solidFill>
              </a:defRPr>
            </a:lvl1pPr>
          </a:lstStyle>
          <a:p>
            <a:pPr lvl="0"/>
            <a:r>
              <a:rPr lang="en-US" dirty="0"/>
              <a:t>Subtitle</a:t>
            </a: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211364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6CC8F-199B-4602-BEDA-42F40C838473}" type="slidenum">
              <a:rPr lang="en-US" smtClean="0"/>
              <a:t>‹#›</a:t>
            </a:fld>
            <a:endParaRPr lang="en-US"/>
          </a:p>
        </p:txBody>
      </p:sp>
    </p:spTree>
    <p:extLst>
      <p:ext uri="{BB962C8B-B14F-4D97-AF65-F5344CB8AC3E}">
        <p14:creationId xmlns:p14="http://schemas.microsoft.com/office/powerpoint/2010/main" val="2788379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lvl1pPr>
              <a:defRPr>
                <a:latin typeface="Raleway Light" pitchFamily="2" charset="0"/>
              </a:defRPr>
            </a:lvl1pPr>
          </a:lstStyle>
          <a:p>
            <a:pPr algn="r">
              <a:defRPr/>
            </a:pPr>
            <a:fld id="{0F9C1609-72EE-47FA-A899-17B343B630A2}" type="slidenum">
              <a:rPr lang="en-US" sz="1200" smtClean="0">
                <a:solidFill>
                  <a:prstClr val="white"/>
                </a:solidFill>
              </a:rPr>
              <a:pPr algn="r">
                <a:defRPr/>
              </a:pPr>
              <a:t>‹#›</a:t>
            </a:fld>
            <a:endParaRPr lang="en-US" sz="1200" dirty="0">
              <a:solidFill>
                <a:prstClr val="white"/>
              </a:solidFill>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cap="all" dirty="0">
                <a:solidFill>
                  <a:prstClr val="white"/>
                </a:solidFill>
                <a:latin typeface="Arial Narrow" panose="020B0606020202030204" pitchFamily="34" charset="0"/>
              </a:rPr>
              <a:t>TRANSPORTATION RESOURCE ADVISORY COMMITTEE and Community Collaboration</a:t>
            </a:r>
            <a:endParaRPr kumimoji="0" lang="en-US" sz="28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58207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atin typeface="Arial Narrow" panose="020B0606020202030204" pitchFamily="34" charset="0"/>
              </a:defRPr>
            </a:lvl1pPr>
          </a:lstStyle>
          <a:p>
            <a:pPr lvl="0"/>
            <a:r>
              <a:rPr lang="en-US" i="1" dirty="0"/>
              <a:t>Source:</a:t>
            </a:r>
            <a:endParaRPr lang="en-US" dirty="0"/>
          </a:p>
        </p:txBody>
      </p:sp>
    </p:spTree>
    <p:extLst>
      <p:ext uri="{BB962C8B-B14F-4D97-AF65-F5344CB8AC3E}">
        <p14:creationId xmlns:p14="http://schemas.microsoft.com/office/powerpoint/2010/main" val="2202572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atin typeface="Arial Narrow" panose="020B0606020202030204" pitchFamily="34" charset="0"/>
              </a:defRPr>
            </a:lvl1pPr>
          </a:lstStyle>
          <a:p>
            <a:pPr lvl="0"/>
            <a:r>
              <a:rPr lang="en-US" i="1" dirty="0"/>
              <a:t>Source:</a:t>
            </a:r>
            <a:endParaRPr lang="en-US" dirty="0"/>
          </a:p>
        </p:txBody>
      </p:sp>
    </p:spTree>
    <p:extLst>
      <p:ext uri="{BB962C8B-B14F-4D97-AF65-F5344CB8AC3E}">
        <p14:creationId xmlns:p14="http://schemas.microsoft.com/office/powerpoint/2010/main" val="380596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atin typeface="Arial Narrow" panose="020B0606020202030204" pitchFamily="34" charset="0"/>
              </a:defRPr>
            </a:lvl1pPr>
          </a:lstStyle>
          <a:p>
            <a:pPr lvl="0"/>
            <a:r>
              <a:rPr lang="en-US" i="1" dirty="0"/>
              <a:t>Source:</a:t>
            </a:r>
            <a:endParaRPr lang="en-US" dirty="0"/>
          </a:p>
        </p:txBody>
      </p:sp>
    </p:spTree>
    <p:extLst>
      <p:ext uri="{BB962C8B-B14F-4D97-AF65-F5344CB8AC3E}">
        <p14:creationId xmlns:p14="http://schemas.microsoft.com/office/powerpoint/2010/main" val="2026511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atin typeface="Arial Narrow" panose="020B0606020202030204" pitchFamily="34" charset="0"/>
              </a:defRPr>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a:xfrm>
            <a:off x="838200" y="6356350"/>
            <a:ext cx="2743200" cy="365125"/>
          </a:xfrm>
          <a:prstGeom prst="rect">
            <a:avLst/>
          </a:prstGeom>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a:xfrm>
            <a:off x="4038600" y="6356350"/>
            <a:ext cx="4114800" cy="365125"/>
          </a:xfrm>
          <a:prstGeom prst="rect">
            <a:avLst/>
          </a:prstGeom>
        </p:spPr>
        <p:txBody>
          <a:bodyPr/>
          <a:lstStyle/>
          <a:p>
            <a:endParaRPr lang="en-US" dirty="0"/>
          </a:p>
        </p:txBody>
      </p:sp>
      <p:sp>
        <p:nvSpPr>
          <p:cNvPr id="2" name="Slide Number Placeholder 5">
            <a:extLst>
              <a:ext uri="{FF2B5EF4-FFF2-40B4-BE49-F238E27FC236}">
                <a16:creationId xmlns:a16="http://schemas.microsoft.com/office/drawing/2014/main" id="{D6093E01-AAC1-CA3E-E24B-EF6EA33F126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Tree>
    <p:extLst>
      <p:ext uri="{BB962C8B-B14F-4D97-AF65-F5344CB8AC3E}">
        <p14:creationId xmlns:p14="http://schemas.microsoft.com/office/powerpoint/2010/main" val="3608801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Tree>
    <p:extLst>
      <p:ext uri="{BB962C8B-B14F-4D97-AF65-F5344CB8AC3E}">
        <p14:creationId xmlns:p14="http://schemas.microsoft.com/office/powerpoint/2010/main" val="3717797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lvl1pPr>
              <a:defRPr>
                <a:latin typeface="Raleway Light" pitchFamily="2" charset="0"/>
              </a:defRPr>
            </a:lvl1pPr>
          </a:lstStyle>
          <a:p>
            <a:pPr algn="r">
              <a:defRPr/>
            </a:pPr>
            <a:fld id="{0F9C1609-72EE-47FA-A899-17B343B630A2}" type="slidenum">
              <a:rPr lang="en-US" sz="1200" smtClean="0">
                <a:solidFill>
                  <a:prstClr val="white"/>
                </a:solidFill>
              </a:rPr>
              <a:pPr algn="r">
                <a:defRPr/>
              </a:pPr>
              <a:t>‹#›</a:t>
            </a:fld>
            <a:endParaRPr lang="en-US" sz="1200" dirty="0">
              <a:solidFill>
                <a:prstClr val="white"/>
              </a:solidFill>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cap="all" dirty="0">
                <a:solidFill>
                  <a:prstClr val="white"/>
                </a:solidFill>
                <a:latin typeface="Arial Narrow" panose="020B0606020202030204" pitchFamily="34" charset="0"/>
              </a:rPr>
              <a:t>TRANSPORTATION RESOURCE ADVISORY COMMITTEE and Community Collaboration</a:t>
            </a:r>
            <a:endParaRPr kumimoji="0" lang="en-US" sz="28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24989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0" cap="none" baseline="0"/>
            </a:lvl1pPr>
          </a:lstStyle>
          <a:p>
            <a:pPr lvl="0"/>
            <a:r>
              <a:rPr lang="en-US" i="1" dirty="0"/>
              <a:t>Source:</a:t>
            </a:r>
            <a:endParaRPr lang="en-US" dirty="0"/>
          </a:p>
        </p:txBody>
      </p:sp>
    </p:spTree>
    <p:extLst>
      <p:ext uri="{BB962C8B-B14F-4D97-AF65-F5344CB8AC3E}">
        <p14:creationId xmlns:p14="http://schemas.microsoft.com/office/powerpoint/2010/main" val="419294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Raleway Black"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cap="none" baseline="0"/>
            </a:lvl1pPr>
          </a:lstStyle>
          <a:p>
            <a:pPr lvl="0"/>
            <a:r>
              <a:rPr lang="en-US" i="1" dirty="0"/>
              <a:t>Source:</a:t>
            </a:r>
            <a:endParaRPr lang="en-US" dirty="0"/>
          </a:p>
        </p:txBody>
      </p:sp>
    </p:spTree>
    <p:extLst>
      <p:ext uri="{BB962C8B-B14F-4D97-AF65-F5344CB8AC3E}">
        <p14:creationId xmlns:p14="http://schemas.microsoft.com/office/powerpoint/2010/main" val="420675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4053895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cap="none" baseline="0"/>
            </a:lvl1pPr>
          </a:lstStyle>
          <a:p>
            <a:pPr lvl="0"/>
            <a:r>
              <a:rPr lang="en-US" i="1" dirty="0"/>
              <a:t>Source:</a:t>
            </a:r>
            <a:endParaRPr lang="en-US" dirty="0"/>
          </a:p>
        </p:txBody>
      </p:sp>
    </p:spTree>
    <p:extLst>
      <p:ext uri="{BB962C8B-B14F-4D97-AF65-F5344CB8AC3E}">
        <p14:creationId xmlns:p14="http://schemas.microsoft.com/office/powerpoint/2010/main" val="4209958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cap="none" baseline="0"/>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p:txBody>
          <a:bodyPr/>
          <a:lstStyle/>
          <a:p>
            <a:endParaRPr lang="en-US" dirty="0"/>
          </a:p>
        </p:txBody>
      </p:sp>
      <p:sp>
        <p:nvSpPr>
          <p:cNvPr id="2" name="Slide Number Placeholder 5">
            <a:extLst>
              <a:ext uri="{FF2B5EF4-FFF2-40B4-BE49-F238E27FC236}">
                <a16:creationId xmlns:a16="http://schemas.microsoft.com/office/drawing/2014/main" id="{D6093E01-AAC1-CA3E-E24B-EF6EA33F126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Tree>
    <p:extLst>
      <p:ext uri="{BB962C8B-B14F-4D97-AF65-F5344CB8AC3E}">
        <p14:creationId xmlns:p14="http://schemas.microsoft.com/office/powerpoint/2010/main" val="3868781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Tree>
    <p:extLst>
      <p:ext uri="{BB962C8B-B14F-4D97-AF65-F5344CB8AC3E}">
        <p14:creationId xmlns:p14="http://schemas.microsoft.com/office/powerpoint/2010/main" val="94423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C247132-2C24-4A57-A156-485722BB9C5C}"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Raleway Light" pitchFamily="2" charset="0"/>
              </a:defRPr>
            </a:lvl1pPr>
          </a:lstStyle>
          <a:p>
            <a:endParaRPr lang="en-US" dirty="0"/>
          </a:p>
        </p:txBody>
      </p:sp>
      <p:sp>
        <p:nvSpPr>
          <p:cNvPr id="8" name="Slide Number Placeholder 5">
            <a:extLst>
              <a:ext uri="{FF2B5EF4-FFF2-40B4-BE49-F238E27FC236}">
                <a16:creationId xmlns:a16="http://schemas.microsoft.com/office/drawing/2014/main" id="{45FC8C8D-F336-EE11-D6C7-E24AE8FCF290}"/>
              </a:ext>
            </a:extLst>
          </p:cNvPr>
          <p:cNvSpPr txBox="1">
            <a:spLocks/>
          </p:cNvSpPr>
          <p:nvPr userDrawn="1"/>
        </p:nvSpPr>
        <p:spPr>
          <a:xfrm>
            <a:off x="9448800" y="0"/>
            <a:ext cx="2743200" cy="365125"/>
          </a:xfrm>
          <a:prstGeom prst="rect">
            <a:avLst/>
          </a:prstGeom>
        </p:spPr>
        <p:txBody>
          <a:bodyPr/>
          <a:lstStyle>
            <a:defPPr>
              <a:defRPr lang="en-US"/>
            </a:defPPr>
            <a:lvl1pPr marL="0" algn="r" defTabSz="914400" rtl="0" eaLnBrk="1" latinLnBrk="0" hangingPunct="1">
              <a:defRPr sz="11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Tree>
    <p:extLst>
      <p:ext uri="{BB962C8B-B14F-4D97-AF65-F5344CB8AC3E}">
        <p14:creationId xmlns:p14="http://schemas.microsoft.com/office/powerpoint/2010/main" val="1215867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810E8885-5416-06F9-47D8-27523DFA13CD}"/>
              </a:ext>
            </a:extLst>
          </p:cNvPr>
          <p:cNvSpPr>
            <a:spLocks noGrp="1"/>
          </p:cNvSpPr>
          <p:nvPr>
            <p:ph type="body" sz="quarter" idx="11"/>
          </p:nvPr>
        </p:nvSpPr>
        <p:spPr>
          <a:xfrm>
            <a:off x="246888" y="6164657"/>
            <a:ext cx="11695176" cy="200479"/>
          </a:xfrm>
          <a:prstGeom prst="rect">
            <a:avLst/>
          </a:prstGeom>
        </p:spPr>
        <p:txBody>
          <a:bodyPr>
            <a:noAutofit/>
          </a:bodyPr>
          <a:lstStyle>
            <a:lvl1pPr marL="0" indent="0">
              <a:buNone/>
              <a:defRPr sz="1050" i="1" cap="none" baseline="0">
                <a:solidFill>
                  <a:schemeClr val="bg1">
                    <a:lumMod val="50000"/>
                  </a:schemeClr>
                </a:solidFill>
                <a:latin typeface="Arial Narrow" panose="020B0606020202030204" pitchFamily="34" charset="0"/>
              </a:defRPr>
            </a:lvl1pPr>
            <a:lvl2pPr marL="457200" indent="0">
              <a:buNone/>
              <a:defRPr>
                <a:latin typeface="Arial Narrow" panose="020B0606020202030204" pitchFamily="34" charset="0"/>
              </a:defRPr>
            </a:lvl2pPr>
            <a:lvl3pPr marL="914400" indent="0">
              <a:buNone/>
              <a:defRPr>
                <a:latin typeface="Arial Narrow" panose="020B0606020202030204" pitchFamily="34" charset="0"/>
              </a:defRPr>
            </a:lvl3pPr>
            <a:lvl4pPr marL="1371600" indent="0">
              <a:buNone/>
              <a:defRPr>
                <a:latin typeface="Arial Narrow" panose="020B0606020202030204" pitchFamily="34" charset="0"/>
              </a:defRPr>
            </a:lvl4pPr>
            <a:lvl5pPr marL="1828800" indent="0">
              <a:buNone/>
              <a:defRPr>
                <a:latin typeface="Arial Narrow" panose="020B0606020202030204" pitchFamily="34" charset="0"/>
              </a:defRPr>
            </a:lvl5pPr>
          </a:lstStyle>
          <a:p>
            <a:pPr lvl="0"/>
            <a:r>
              <a:rPr lang="en-US" dirty="0"/>
              <a:t>Click to edit Master text styles</a:t>
            </a:r>
          </a:p>
        </p:txBody>
      </p:sp>
    </p:spTree>
    <p:extLst>
      <p:ext uri="{BB962C8B-B14F-4D97-AF65-F5344CB8AC3E}">
        <p14:creationId xmlns:p14="http://schemas.microsoft.com/office/powerpoint/2010/main" val="1529442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E1DE25-F7D1-32E7-2030-61877020F6AB}"/>
              </a:ext>
            </a:extLst>
          </p:cNvPr>
          <p:cNvSpPr>
            <a:spLocks noGrp="1"/>
          </p:cNvSpPr>
          <p:nvPr>
            <p:ph type="dt" sz="half" idx="10"/>
          </p:nvPr>
        </p:nvSpPr>
        <p:spPr/>
        <p:txBody>
          <a:bodyPr/>
          <a:lstStyle/>
          <a:p>
            <a:fld id="{1DC1B664-8973-4D49-9883-5EC4DBE9090F}" type="datetimeFigureOut">
              <a:rPr lang="en-US" smtClean="0"/>
              <a:t>5/12/2025</a:t>
            </a:fld>
            <a:endParaRPr lang="en-US" dirty="0"/>
          </a:p>
        </p:txBody>
      </p:sp>
      <p:sp>
        <p:nvSpPr>
          <p:cNvPr id="3" name="Footer Placeholder 2">
            <a:extLst>
              <a:ext uri="{FF2B5EF4-FFF2-40B4-BE49-F238E27FC236}">
                <a16:creationId xmlns:a16="http://schemas.microsoft.com/office/drawing/2014/main" id="{19203D97-5C13-B54A-7334-11EC0FAFEA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2B012F-15D7-39E3-AAC1-6F34F9DE31F3}"/>
              </a:ext>
            </a:extLst>
          </p:cNvPr>
          <p:cNvSpPr>
            <a:spLocks noGrp="1"/>
          </p:cNvSpPr>
          <p:nvPr>
            <p:ph type="sldNum" sz="quarter" idx="12"/>
          </p:nvPr>
        </p:nvSpPr>
        <p:spPr/>
        <p:txBody>
          <a:bodyPr/>
          <a:lstStyle/>
          <a:p>
            <a:fld id="{7A3403A7-8B11-4D4A-8DBB-C386E6838EB9}" type="slidenum">
              <a:rPr lang="en-US" smtClean="0"/>
              <a:t>‹#›</a:t>
            </a:fld>
            <a:endParaRPr lang="en-US" dirty="0"/>
          </a:p>
        </p:txBody>
      </p:sp>
    </p:spTree>
    <p:extLst>
      <p:ext uri="{BB962C8B-B14F-4D97-AF65-F5344CB8AC3E}">
        <p14:creationId xmlns:p14="http://schemas.microsoft.com/office/powerpoint/2010/main" val="595468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lvl1pPr>
              <a:defRPr>
                <a:latin typeface="Raleway Light" pitchFamily="2" charset="0"/>
              </a:defRPr>
            </a:lvl1pPr>
          </a:lstStyle>
          <a:p>
            <a:pPr algn="r">
              <a:defRPr/>
            </a:pPr>
            <a:fld id="{0F9C1609-72EE-47FA-A899-17B343B630A2}" type="slidenum">
              <a:rPr lang="en-US" sz="1200" smtClean="0">
                <a:solidFill>
                  <a:prstClr val="white"/>
                </a:solidFill>
              </a:rPr>
              <a:pPr algn="r">
                <a:defRPr/>
              </a:pPr>
              <a:t>‹#›</a:t>
            </a:fld>
            <a:endParaRPr lang="en-US" sz="1200" dirty="0">
              <a:solidFill>
                <a:prstClr val="white"/>
              </a:solidFill>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cap="all" dirty="0">
                <a:solidFill>
                  <a:prstClr val="white"/>
                </a:solidFill>
                <a:latin typeface="Arial Narrow" panose="020B0606020202030204" pitchFamily="34" charset="0"/>
              </a:rPr>
              <a:t>TRANSPORTATION RESOURCE ADVISORY COMMITTEE and Community Collaboration</a:t>
            </a:r>
            <a:endParaRPr kumimoji="0" lang="en-US" sz="28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2" name="Picture 1">
            <a:extLst>
              <a:ext uri="{FF2B5EF4-FFF2-40B4-BE49-F238E27FC236}">
                <a16:creationId xmlns:a16="http://schemas.microsoft.com/office/drawing/2014/main" id="{E3CEC4B2-5612-393F-AE7B-A2285C7D874F}"/>
              </a:ext>
            </a:extLst>
          </p:cNvPr>
          <p:cNvPicPr>
            <a:picLocks noChangeAspect="1"/>
          </p:cNvPicPr>
          <p:nvPr userDrawn="1"/>
        </p:nvPicPr>
        <p:blipFill>
          <a:blip r:embed="rId4"/>
          <a:stretch>
            <a:fillRect/>
          </a:stretch>
        </p:blipFill>
        <p:spPr>
          <a:xfrm>
            <a:off x="0" y="0"/>
            <a:ext cx="1733550" cy="1714500"/>
          </a:xfrm>
          <a:prstGeom prst="rect">
            <a:avLst/>
          </a:prstGeom>
        </p:spPr>
      </p:pic>
    </p:spTree>
    <p:extLst>
      <p:ext uri="{BB962C8B-B14F-4D97-AF65-F5344CB8AC3E}">
        <p14:creationId xmlns:p14="http://schemas.microsoft.com/office/powerpoint/2010/main" val="3220248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948267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69458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80330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913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a:xfrm>
            <a:off x="838200" y="6356350"/>
            <a:ext cx="2743200" cy="365125"/>
          </a:xfrm>
          <a:prstGeom prst="rect">
            <a:avLst/>
          </a:prstGeom>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a:xfrm>
            <a:off x="4038600" y="6356350"/>
            <a:ext cx="4114800" cy="365125"/>
          </a:xfrm>
          <a:prstGeom prst="rect">
            <a:avLst/>
          </a:prstGeom>
        </p:spPr>
        <p:txBody>
          <a:bodyPr/>
          <a:lstStyle/>
          <a:p>
            <a:endParaRPr lang="en-US" dirty="0"/>
          </a:p>
        </p:txBody>
      </p:sp>
      <p:sp>
        <p:nvSpPr>
          <p:cNvPr id="2" name="Slide Number Placeholder 5">
            <a:extLst>
              <a:ext uri="{FF2B5EF4-FFF2-40B4-BE49-F238E27FC236}">
                <a16:creationId xmlns:a16="http://schemas.microsoft.com/office/drawing/2014/main" id="{D6093E01-AAC1-CA3E-E24B-EF6EA33F126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Tree>
    <p:extLst>
      <p:ext uri="{BB962C8B-B14F-4D97-AF65-F5344CB8AC3E}">
        <p14:creationId xmlns:p14="http://schemas.microsoft.com/office/powerpoint/2010/main" val="3551092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Tree>
    <p:extLst>
      <p:ext uri="{BB962C8B-B14F-4D97-AF65-F5344CB8AC3E}">
        <p14:creationId xmlns:p14="http://schemas.microsoft.com/office/powerpoint/2010/main" val="270430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rPr>
              <a:t>HENDERSON CHAMBER of commerce</a:t>
            </a:r>
          </a:p>
        </p:txBody>
      </p:sp>
    </p:spTree>
    <p:extLst>
      <p:ext uri="{BB962C8B-B14F-4D97-AF65-F5344CB8AC3E}">
        <p14:creationId xmlns:p14="http://schemas.microsoft.com/office/powerpoint/2010/main" val="564902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92509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234487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1667695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p:txBody>
          <a:bodyPr/>
          <a:lstStyle/>
          <a:p>
            <a:fld id="{870D5603-2650-416E-807E-D728D69928D7}" type="datetime1">
              <a:rPr lang="en-US" smtClean="0"/>
              <a:t>5/12/2025</a:t>
            </a:fld>
            <a:endParaRPr lang="en-US" dirty="0"/>
          </a:p>
        </p:txBody>
      </p:sp>
      <p:sp>
        <p:nvSpPr>
          <p:cNvPr id="7" name="Footer Placeholder 6">
            <a:extLst>
              <a:ext uri="{FF2B5EF4-FFF2-40B4-BE49-F238E27FC236}">
                <a16:creationId xmlns:a16="http://schemas.microsoft.com/office/drawing/2014/main" id="{4BBABD42-D7E7-39B5-6AA3-3C8E391F49F7}"/>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2964438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403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7F3CD-A2E5-6BEA-15A2-AE86C3CBE6A9}"/>
              </a:ext>
            </a:extLst>
          </p:cNvPr>
          <p:cNvSpPr>
            <a:spLocks noGrp="1"/>
          </p:cNvSpPr>
          <p:nvPr>
            <p:ph type="dt" sz="half" idx="10"/>
          </p:nvPr>
        </p:nvSpPr>
        <p:spPr>
          <a:xfrm>
            <a:off x="838200" y="6356350"/>
            <a:ext cx="2743200" cy="365125"/>
          </a:xfrm>
          <a:prstGeom prst="rect">
            <a:avLst/>
          </a:prstGeom>
        </p:spPr>
        <p:txBody>
          <a:bodyPr/>
          <a:lstStyle/>
          <a:p>
            <a:fld id="{2643A227-C082-4C45-9A3A-01E334436005}" type="datetimeFigureOut">
              <a:rPr lang="en-US" smtClean="0"/>
              <a:t>5/12/2025</a:t>
            </a:fld>
            <a:endParaRPr lang="en-US" dirty="0"/>
          </a:p>
        </p:txBody>
      </p:sp>
      <p:sp>
        <p:nvSpPr>
          <p:cNvPr id="3" name="Footer Placeholder 2">
            <a:extLst>
              <a:ext uri="{FF2B5EF4-FFF2-40B4-BE49-F238E27FC236}">
                <a16:creationId xmlns:a16="http://schemas.microsoft.com/office/drawing/2014/main" id="{7D08C162-F59B-C2A5-DDF6-739E562F92A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CE748DB-C942-BCC8-BABA-1C16D8BD439D}"/>
              </a:ext>
            </a:extLst>
          </p:cNvPr>
          <p:cNvSpPr>
            <a:spLocks noGrp="1"/>
          </p:cNvSpPr>
          <p:nvPr>
            <p:ph type="sldNum" sz="quarter" idx="12"/>
          </p:nvPr>
        </p:nvSpPr>
        <p:spPr>
          <a:xfrm>
            <a:off x="8610600" y="6356350"/>
            <a:ext cx="2743200" cy="365125"/>
          </a:xfrm>
          <a:prstGeom prst="rect">
            <a:avLst/>
          </a:prstGeom>
        </p:spPr>
        <p:txBody>
          <a:bodyPr/>
          <a:lstStyle/>
          <a:p>
            <a:fld id="{ED03959D-61EA-4F12-AAB8-2C9192D2DCD3}" type="slidenum">
              <a:rPr lang="en-US" smtClean="0"/>
              <a:t>‹#›</a:t>
            </a:fld>
            <a:endParaRPr lang="en-US" dirty="0"/>
          </a:p>
        </p:txBody>
      </p:sp>
    </p:spTree>
    <p:extLst>
      <p:ext uri="{BB962C8B-B14F-4D97-AF65-F5344CB8AC3E}">
        <p14:creationId xmlns:p14="http://schemas.microsoft.com/office/powerpoint/2010/main" val="2686743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86C38E-B513-683E-D7C0-8F587516960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ity with mountains in the background&#10;&#10;Description automatically generated">
            <a:extLst>
              <a:ext uri="{FF2B5EF4-FFF2-40B4-BE49-F238E27FC236}">
                <a16:creationId xmlns:a16="http://schemas.microsoft.com/office/drawing/2014/main" id="{CEAE2206-E553-1B3E-02FA-E8B532D80F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42"/>
          <a:stretch/>
        </p:blipFill>
        <p:spPr>
          <a:xfrm>
            <a:off x="339517" y="348954"/>
            <a:ext cx="11512966" cy="6160092"/>
          </a:xfrm>
          <a:prstGeom prst="rect">
            <a:avLst/>
          </a:prstGeom>
          <a:solidFill>
            <a:srgbClr val="11274C"/>
          </a:solidFill>
          <a:ln w="50800">
            <a:solidFill>
              <a:schemeClr val="bg1"/>
            </a:solidFill>
          </a:ln>
        </p:spPr>
      </p:pic>
      <p:sp>
        <p:nvSpPr>
          <p:cNvPr id="24" name="Rectangle 23">
            <a:extLst>
              <a:ext uri="{FF2B5EF4-FFF2-40B4-BE49-F238E27FC236}">
                <a16:creationId xmlns:a16="http://schemas.microsoft.com/office/drawing/2014/main" id="{EAFFC91D-5092-2224-8DA0-81E5C33E8F02}"/>
              </a:ext>
            </a:extLst>
          </p:cNvPr>
          <p:cNvSpPr/>
          <p:nvPr userDrawn="1"/>
        </p:nvSpPr>
        <p:spPr>
          <a:xfrm>
            <a:off x="339517" y="295154"/>
            <a:ext cx="10818477" cy="6213891"/>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lide Number Placeholder 1">
            <a:extLst>
              <a:ext uri="{FF2B5EF4-FFF2-40B4-BE49-F238E27FC236}">
                <a16:creationId xmlns:a16="http://schemas.microsoft.com/office/drawing/2014/main" id="{23FF3A4B-6045-C051-0CF2-BB7243297483}"/>
              </a:ext>
            </a:extLst>
          </p:cNvPr>
          <p:cNvSpPr>
            <a:spLocks noGrp="1"/>
          </p:cNvSpPr>
          <p:nvPr>
            <p:ph type="sldNum" sz="quarter" idx="12"/>
          </p:nvPr>
        </p:nvSpPr>
        <p:spPr>
          <a:xfrm>
            <a:off x="9353909" y="6445879"/>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C1609-72EE-47FA-A899-17B343B630A2}" type="slidenum">
              <a:rPr kumimoji="0" lang="en-US" sz="1200" b="0"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1F62AA88-2DD8-61FF-FA87-A67592432FB4}"/>
              </a:ext>
            </a:extLst>
          </p:cNvPr>
          <p:cNvSpPr/>
          <p:nvPr userDrawn="1"/>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27" name="Rectangle 26">
            <a:extLst>
              <a:ext uri="{FF2B5EF4-FFF2-40B4-BE49-F238E27FC236}">
                <a16:creationId xmlns:a16="http://schemas.microsoft.com/office/drawing/2014/main" id="{D8BD227A-ABFA-0562-F8EA-DB25FBCDA4BF}"/>
              </a:ext>
            </a:extLst>
          </p:cNvPr>
          <p:cNvSpPr/>
          <p:nvPr userDrawn="1"/>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47D6D7-83E2-27A9-4CA8-17256F766812}"/>
              </a:ext>
            </a:extLst>
          </p:cNvPr>
          <p:cNvSpPr/>
          <p:nvPr userDrawn="1"/>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descr="Southern Nevada Strong | Comprehensive Regional Plan">
            <a:extLst>
              <a:ext uri="{FF2B5EF4-FFF2-40B4-BE49-F238E27FC236}">
                <a16:creationId xmlns:a16="http://schemas.microsoft.com/office/drawing/2014/main" id="{FD6E82ED-7913-8D18-54DF-5D90835241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0F72C8C1-9613-BA6C-8DBE-22C971D5865D}"/>
              </a:ext>
            </a:extLst>
          </p:cNvPr>
          <p:cNvSpPr/>
          <p:nvPr userDrawn="1"/>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1EAB399-CBAB-E58E-816B-CAE007189BA6}"/>
              </a:ext>
            </a:extLst>
          </p:cNvPr>
          <p:cNvSpPr/>
          <p:nvPr userDrawn="1"/>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4FAEEDD-BAA9-DAAD-ECF4-D8944D462395}"/>
              </a:ext>
            </a:extLst>
          </p:cNvPr>
          <p:cNvSpPr/>
          <p:nvPr userDrawn="1"/>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A233904-6127-541F-0D70-68BE1553E8ED}"/>
              </a:ext>
            </a:extLst>
          </p:cNvPr>
          <p:cNvSpPr/>
          <p:nvPr userDrawn="1"/>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E1AA05B-3B83-2A52-2F84-898319F200CF}"/>
              </a:ext>
            </a:extLst>
          </p:cNvPr>
          <p:cNvSpPr/>
          <p:nvPr userDrawn="1"/>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u="none" strike="noStrike" kern="1200" cap="all" spc="-300" normalizeH="0" baseline="0" noProof="0" dirty="0">
                <a:ln>
                  <a:noFill/>
                </a:ln>
                <a:solidFill>
                  <a:prstClr val="white"/>
                </a:solidFill>
                <a:effectLst/>
                <a:uLnTx/>
                <a:uFillTx/>
                <a:latin typeface="Arial Narrow" panose="020B0606020202030204" pitchFamily="34" charset="0"/>
              </a:rPr>
              <a:t>Let’s go</a:t>
            </a:r>
          </a:p>
        </p:txBody>
      </p:sp>
      <p:sp>
        <p:nvSpPr>
          <p:cNvPr id="35" name="Rectangle 34">
            <a:extLst>
              <a:ext uri="{FF2B5EF4-FFF2-40B4-BE49-F238E27FC236}">
                <a16:creationId xmlns:a16="http://schemas.microsoft.com/office/drawing/2014/main" id="{E2C970D0-CDD9-8A62-E47F-1DB13C903CCD}"/>
              </a:ext>
            </a:extLst>
          </p:cNvPr>
          <p:cNvSpPr/>
          <p:nvPr userDrawn="1"/>
        </p:nvSpPr>
        <p:spPr>
          <a:xfrm>
            <a:off x="2314148" y="5123293"/>
            <a:ext cx="8710024" cy="715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rPr>
              <a:t>MASTER DECK</a:t>
            </a:r>
          </a:p>
        </p:txBody>
      </p:sp>
    </p:spTree>
    <p:extLst>
      <p:ext uri="{BB962C8B-B14F-4D97-AF65-F5344CB8AC3E}">
        <p14:creationId xmlns:p14="http://schemas.microsoft.com/office/powerpoint/2010/main" val="1251205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wo Content Right box">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684FAD9-55B6-D279-D46B-D4BA174B2BBE}"/>
              </a:ext>
            </a:extLst>
          </p:cNvPr>
          <p:cNvSpPr txBox="1">
            <a:spLocks/>
          </p:cNvSpPr>
          <p:nvPr userDrawn="1"/>
        </p:nvSpPr>
        <p:spPr>
          <a:xfrm>
            <a:off x="8452602" y="1552754"/>
            <a:ext cx="3483479" cy="4624208"/>
          </a:xfrm>
          <a:prstGeom prst="rect">
            <a:avLst/>
          </a:prstGeom>
          <a:solidFill>
            <a:schemeClr val="bg1">
              <a:lumMod val="5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3200" cap="small" dirty="0">
              <a:solidFill>
                <a:schemeClr val="bg1"/>
              </a:solidFill>
            </a:endParaRPr>
          </a:p>
        </p:txBody>
      </p:sp>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8013440"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8388626" y="1552755"/>
            <a:ext cx="3547456"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Text Placeholder 8">
            <a:extLst>
              <a:ext uri="{FF2B5EF4-FFF2-40B4-BE49-F238E27FC236}">
                <a16:creationId xmlns:a16="http://schemas.microsoft.com/office/drawing/2014/main" id="{B13A589F-0AFE-6D72-0AAF-8782E1F66EE8}"/>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709145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39E1-7597-1574-286A-E0F1E9AACA66}"/>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8BB4758-FDAE-548E-906F-EB941F0A61C7}"/>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5343C2-3039-101E-BEBC-E89968270273}"/>
              </a:ext>
            </a:extLst>
          </p:cNvPr>
          <p:cNvSpPr>
            <a:spLocks noGrp="1"/>
          </p:cNvSpPr>
          <p:nvPr>
            <p:ph type="dt" sz="half" idx="10"/>
          </p:nvPr>
        </p:nvSpPr>
        <p:spPr>
          <a:xfrm>
            <a:off x="838200" y="6356350"/>
            <a:ext cx="2743200" cy="365125"/>
          </a:xfrm>
          <a:prstGeom prst="rect">
            <a:avLst/>
          </a:prstGeom>
        </p:spPr>
        <p:txBody>
          <a:bodyPr/>
          <a:lstStyle/>
          <a:p>
            <a:fld id="{83E71711-93A0-4997-8494-323252E91689}" type="datetime1">
              <a:rPr lang="en-US" smtClean="0"/>
              <a:t>5/12/2025</a:t>
            </a:fld>
            <a:endParaRPr lang="en-US" dirty="0"/>
          </a:p>
        </p:txBody>
      </p:sp>
      <p:sp>
        <p:nvSpPr>
          <p:cNvPr id="5" name="Footer Placeholder 4">
            <a:extLst>
              <a:ext uri="{FF2B5EF4-FFF2-40B4-BE49-F238E27FC236}">
                <a16:creationId xmlns:a16="http://schemas.microsoft.com/office/drawing/2014/main" id="{82630D39-799B-3B81-F88E-603A9DA35D9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0863010-F902-A5A5-B058-1D07B06D462C}"/>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8" name="Text Placeholder 7">
            <a:extLst>
              <a:ext uri="{FF2B5EF4-FFF2-40B4-BE49-F238E27FC236}">
                <a16:creationId xmlns:a16="http://schemas.microsoft.com/office/drawing/2014/main" id="{AC9580ED-1CE4-FBA1-D781-09705B408D30}"/>
              </a:ext>
            </a:extLst>
          </p:cNvPr>
          <p:cNvSpPr>
            <a:spLocks noGrp="1"/>
          </p:cNvSpPr>
          <p:nvPr>
            <p:ph type="body" sz="quarter" idx="13" hasCustomPrompt="1"/>
          </p:nvPr>
        </p:nvSpPr>
        <p:spPr>
          <a:xfrm>
            <a:off x="255588" y="1000664"/>
            <a:ext cx="11680825" cy="569374"/>
          </a:xfrm>
        </p:spPr>
        <p:txBody>
          <a:bodyPr/>
          <a:lstStyle>
            <a:lvl1pPr marL="0" indent="0">
              <a:buNone/>
              <a:defRPr cap="small" baseline="0">
                <a:latin typeface="Arial Narrow" panose="020B0606020202030204" pitchFamily="34" charset="0"/>
              </a:defRPr>
            </a:lvl1pPr>
          </a:lstStyle>
          <a:p>
            <a:pPr lvl="0"/>
            <a:r>
              <a:rPr lang="en-US" dirty="0"/>
              <a:t>Subtitle</a:t>
            </a:r>
          </a:p>
        </p:txBody>
      </p:sp>
      <p:sp>
        <p:nvSpPr>
          <p:cNvPr id="7" name="Text Placeholder 8">
            <a:extLst>
              <a:ext uri="{FF2B5EF4-FFF2-40B4-BE49-F238E27FC236}">
                <a16:creationId xmlns:a16="http://schemas.microsoft.com/office/drawing/2014/main" id="{E94CAE26-A9C8-5E2A-BEE6-CF113F0FF7A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203807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E914-CC93-9E37-AFD3-6B5099ED6CAF}"/>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83CE70-020B-0AE8-7DA3-F5BA537F5AFF}"/>
              </a:ext>
            </a:extLst>
          </p:cNvPr>
          <p:cNvSpPr>
            <a:spLocks noGrp="1"/>
          </p:cNvSpPr>
          <p:nvPr>
            <p:ph sz="half" idx="1"/>
          </p:nvPr>
        </p:nvSpPr>
        <p:spPr>
          <a:xfrm>
            <a:off x="255917" y="1552755"/>
            <a:ext cx="5763883"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9331F20-FE9C-4A5D-79AB-5AFF198C80AD}"/>
              </a:ext>
            </a:extLst>
          </p:cNvPr>
          <p:cNvSpPr>
            <a:spLocks noGrp="1"/>
          </p:cNvSpPr>
          <p:nvPr>
            <p:ph sz="half" idx="2"/>
          </p:nvPr>
        </p:nvSpPr>
        <p:spPr>
          <a:xfrm>
            <a:off x="6172200" y="1552755"/>
            <a:ext cx="5763882" cy="46242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FCC77BF-BAB0-6F9F-7731-EBA984437948}"/>
              </a:ext>
            </a:extLst>
          </p:cNvPr>
          <p:cNvSpPr>
            <a:spLocks noGrp="1"/>
          </p:cNvSpPr>
          <p:nvPr>
            <p:ph type="dt" sz="half" idx="10"/>
          </p:nvPr>
        </p:nvSpPr>
        <p:spPr>
          <a:xfrm>
            <a:off x="838200" y="6356350"/>
            <a:ext cx="2743200" cy="365125"/>
          </a:xfrm>
          <a:prstGeom prst="rect">
            <a:avLst/>
          </a:prstGeom>
        </p:spPr>
        <p:txBody>
          <a:bodyPr/>
          <a:lstStyle/>
          <a:p>
            <a:fld id="{F9F3D296-0664-4EDB-ACFC-C89A37B7F114}" type="datetime1">
              <a:rPr lang="en-US" smtClean="0"/>
              <a:t>5/12/2025</a:t>
            </a:fld>
            <a:endParaRPr lang="en-US" dirty="0"/>
          </a:p>
        </p:txBody>
      </p:sp>
      <p:sp>
        <p:nvSpPr>
          <p:cNvPr id="6" name="Footer Placeholder 5">
            <a:extLst>
              <a:ext uri="{FF2B5EF4-FFF2-40B4-BE49-F238E27FC236}">
                <a16:creationId xmlns:a16="http://schemas.microsoft.com/office/drawing/2014/main" id="{1A8B07C6-1046-2AD4-C899-CC679B8B39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404858FF-F582-1137-5E46-5BD887FD4E54}"/>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7" name="Slide Number Placeholder 5">
            <a:extLst>
              <a:ext uri="{FF2B5EF4-FFF2-40B4-BE49-F238E27FC236}">
                <a16:creationId xmlns:a16="http://schemas.microsoft.com/office/drawing/2014/main" id="{5F3E0E7D-ECDD-902E-8E1C-A60D8117CF58}"/>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9" name="Text Placeholder 8">
            <a:extLst>
              <a:ext uri="{FF2B5EF4-FFF2-40B4-BE49-F238E27FC236}">
                <a16:creationId xmlns:a16="http://schemas.microsoft.com/office/drawing/2014/main" id="{660D79C9-1A73-A5FD-5A31-5F8759DECF36}"/>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8523617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FFEF-C082-FE7F-26B5-C6F3687A4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C842-D93A-BB66-1DD6-26E501FC1F12}"/>
              </a:ext>
            </a:extLst>
          </p:cNvPr>
          <p:cNvSpPr>
            <a:spLocks noGrp="1"/>
          </p:cNvSpPr>
          <p:nvPr>
            <p:ph type="dt" sz="half" idx="10"/>
          </p:nvPr>
        </p:nvSpPr>
        <p:spPr>
          <a:xfrm>
            <a:off x="838200" y="6356350"/>
            <a:ext cx="2743200" cy="365125"/>
          </a:xfrm>
          <a:prstGeom prst="rect">
            <a:avLst/>
          </a:prstGeom>
        </p:spPr>
        <p:txBody>
          <a:bodyPr/>
          <a:lstStyle/>
          <a:p>
            <a:fld id="{BB714757-E39B-4468-9974-31D46F73847A}" type="datetime1">
              <a:rPr lang="en-US" smtClean="0"/>
              <a:t>5/12/2025</a:t>
            </a:fld>
            <a:endParaRPr lang="en-US" dirty="0"/>
          </a:p>
        </p:txBody>
      </p:sp>
      <p:sp>
        <p:nvSpPr>
          <p:cNvPr id="4" name="Footer Placeholder 3">
            <a:extLst>
              <a:ext uri="{FF2B5EF4-FFF2-40B4-BE49-F238E27FC236}">
                <a16:creationId xmlns:a16="http://schemas.microsoft.com/office/drawing/2014/main" id="{64EF02AC-78A3-95ED-2A3D-8450964885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Text Placeholder 7">
            <a:extLst>
              <a:ext uri="{FF2B5EF4-FFF2-40B4-BE49-F238E27FC236}">
                <a16:creationId xmlns:a16="http://schemas.microsoft.com/office/drawing/2014/main" id="{19AEA1AB-DD89-62C4-CE3D-DA60AF1BCB2B}"/>
              </a:ext>
            </a:extLst>
          </p:cNvPr>
          <p:cNvSpPr>
            <a:spLocks noGrp="1"/>
          </p:cNvSpPr>
          <p:nvPr>
            <p:ph type="body" sz="quarter" idx="13" hasCustomPrompt="1"/>
          </p:nvPr>
        </p:nvSpPr>
        <p:spPr>
          <a:xfrm>
            <a:off x="255588" y="1000664"/>
            <a:ext cx="11680825" cy="569374"/>
          </a:xfrm>
        </p:spPr>
        <p:txBody>
          <a:bodyPr/>
          <a:lstStyle>
            <a:lvl1pPr marL="0" indent="0">
              <a:buNone/>
              <a:defRPr cap="small" baseline="0"/>
            </a:lvl1pPr>
          </a:lstStyle>
          <a:p>
            <a:pPr lvl="0"/>
            <a:r>
              <a:rPr lang="en-US" dirty="0"/>
              <a:t>Subtitle</a:t>
            </a:r>
          </a:p>
        </p:txBody>
      </p:sp>
      <p:sp>
        <p:nvSpPr>
          <p:cNvPr id="5" name="Slide Number Placeholder 5">
            <a:extLst>
              <a:ext uri="{FF2B5EF4-FFF2-40B4-BE49-F238E27FC236}">
                <a16:creationId xmlns:a16="http://schemas.microsoft.com/office/drawing/2014/main" id="{585A827D-50C6-C23F-4386-0A5506F50FC9}"/>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7" name="Text Placeholder 8">
            <a:extLst>
              <a:ext uri="{FF2B5EF4-FFF2-40B4-BE49-F238E27FC236}">
                <a16:creationId xmlns:a16="http://schemas.microsoft.com/office/drawing/2014/main" id="{5E207D08-BE70-D1A5-E8F2-11C7B2099611}"/>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Tree>
    <p:extLst>
      <p:ext uri="{BB962C8B-B14F-4D97-AF65-F5344CB8AC3E}">
        <p14:creationId xmlns:p14="http://schemas.microsoft.com/office/powerpoint/2010/main" val="3619229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chor="b">
            <a:noAutofit/>
          </a:bodyPr>
          <a:lstStyle>
            <a:lvl1pPr marL="0" indent="0">
              <a:buNone/>
              <a:defRPr sz="1100" i="1"/>
            </a:lvl1pPr>
          </a:lstStyle>
          <a:p>
            <a:pPr lvl="0"/>
            <a:r>
              <a:rPr lang="en-US" i="1" dirty="0"/>
              <a:t>Source:</a:t>
            </a:r>
            <a:endParaRPr lang="en-US" dirty="0"/>
          </a:p>
        </p:txBody>
      </p:sp>
      <p:sp>
        <p:nvSpPr>
          <p:cNvPr id="6" name="Date Placeholder 5">
            <a:extLst>
              <a:ext uri="{FF2B5EF4-FFF2-40B4-BE49-F238E27FC236}">
                <a16:creationId xmlns:a16="http://schemas.microsoft.com/office/drawing/2014/main" id="{819436A0-B61E-B49B-3E84-CE0168243BF7}"/>
              </a:ext>
            </a:extLst>
          </p:cNvPr>
          <p:cNvSpPr>
            <a:spLocks noGrp="1"/>
          </p:cNvSpPr>
          <p:nvPr>
            <p:ph type="dt" sz="half" idx="15"/>
          </p:nvPr>
        </p:nvSpPr>
        <p:spPr/>
        <p:txBody>
          <a:bodyPr/>
          <a:lstStyle/>
          <a:p>
            <a:fld id="{870D5603-2650-416E-807E-D728D69928D7}" type="datetime1">
              <a:rPr lang="en-US" smtClean="0"/>
              <a:t>5/12/2025</a:t>
            </a:fld>
            <a:endParaRPr lang="en-US" dirty="0"/>
          </a:p>
        </p:txBody>
      </p:sp>
    </p:spTree>
    <p:extLst>
      <p:ext uri="{BB962C8B-B14F-4D97-AF65-F5344CB8AC3E}">
        <p14:creationId xmlns:p14="http://schemas.microsoft.com/office/powerpoint/2010/main" val="3637179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56E7-9089-4CEE-002C-06C5CD25134E}"/>
              </a:ext>
            </a:extLst>
          </p:cNvPr>
          <p:cNvSpPr>
            <a:spLocks noGrp="1"/>
          </p:cNvSpPr>
          <p:nvPr>
            <p:ph type="dt" sz="half" idx="10"/>
          </p:nvPr>
        </p:nvSpPr>
        <p:spPr>
          <a:xfrm>
            <a:off x="838200" y="6356350"/>
            <a:ext cx="2743200" cy="365125"/>
          </a:xfrm>
          <a:prstGeom prst="rect">
            <a:avLst/>
          </a:prstGeom>
        </p:spPr>
        <p:txBody>
          <a:bodyPr/>
          <a:lstStyle/>
          <a:p>
            <a:fld id="{D78F9F03-F869-4C71-A50A-12EED3C50AB2}" type="datetime1">
              <a:rPr lang="en-US" smtClean="0"/>
              <a:t>5/12/2025</a:t>
            </a:fld>
            <a:endParaRPr lang="en-US" dirty="0"/>
          </a:p>
        </p:txBody>
      </p:sp>
      <p:sp>
        <p:nvSpPr>
          <p:cNvPr id="3" name="Footer Placeholder 2">
            <a:extLst>
              <a:ext uri="{FF2B5EF4-FFF2-40B4-BE49-F238E27FC236}">
                <a16:creationId xmlns:a16="http://schemas.microsoft.com/office/drawing/2014/main" id="{98E8A061-371E-54E0-63CB-43365381109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5">
            <a:extLst>
              <a:ext uri="{FF2B5EF4-FFF2-40B4-BE49-F238E27FC236}">
                <a16:creationId xmlns:a16="http://schemas.microsoft.com/office/drawing/2014/main" id="{F1F80557-6FFA-4B0C-F432-8186CFFD1D16}"/>
              </a:ext>
            </a:extLst>
          </p:cNvPr>
          <p:cNvSpPr>
            <a:spLocks noGrp="1"/>
          </p:cNvSpPr>
          <p:nvPr>
            <p:ph type="sldNum" sz="quarter" idx="12"/>
          </p:nvPr>
        </p:nvSpPr>
        <p:spPr>
          <a:xfrm>
            <a:off x="9448800" y="0"/>
            <a:ext cx="2743200" cy="365125"/>
          </a:xfrm>
          <a:prstGeom prst="rect">
            <a:avLst/>
          </a:prstGeom>
        </p:spPr>
        <p:txBody>
          <a:bodyPr/>
          <a:lstStyle>
            <a:lvl1pPr algn="r">
              <a:defRPr sz="1100">
                <a:solidFill>
                  <a:schemeClr val="bg1">
                    <a:lumMod val="75000"/>
                  </a:schemeClr>
                </a:solidFill>
                <a:latin typeface="Arial Narrow" panose="020B0606020202030204" pitchFamily="34" charset="0"/>
              </a:defRPr>
            </a:lvl1pPr>
          </a:lstStyle>
          <a:p>
            <a:r>
              <a:rPr lang="en-US"/>
              <a:t>Page </a:t>
            </a:r>
            <a:fld id="{0F9C1609-72EE-47FA-A899-17B343B630A2}" type="slidenum">
              <a:rPr lang="en-US" smtClean="0"/>
              <a:pPr/>
              <a:t>‹#›</a:t>
            </a:fld>
            <a:endParaRPr lang="en-US" dirty="0"/>
          </a:p>
        </p:txBody>
      </p:sp>
      <p:sp>
        <p:nvSpPr>
          <p:cNvPr id="5" name="Text Placeholder 8">
            <a:extLst>
              <a:ext uri="{FF2B5EF4-FFF2-40B4-BE49-F238E27FC236}">
                <a16:creationId xmlns:a16="http://schemas.microsoft.com/office/drawing/2014/main" id="{2C4AE9A8-8A4B-EC73-20AF-08E9B39CFA7B}"/>
              </a:ext>
            </a:extLst>
          </p:cNvPr>
          <p:cNvSpPr>
            <a:spLocks noGrp="1"/>
          </p:cNvSpPr>
          <p:nvPr>
            <p:ph type="body" sz="quarter" idx="14" hasCustomPrompt="1"/>
          </p:nvPr>
        </p:nvSpPr>
        <p:spPr>
          <a:xfrm>
            <a:off x="255588" y="6176963"/>
            <a:ext cx="8880475" cy="179387"/>
          </a:xfrm>
        </p:spPr>
        <p:txBody>
          <a:bodyPr tIns="0" bIns="0">
            <a:noAutofit/>
          </a:bodyPr>
          <a:lstStyle>
            <a:lvl1pPr marL="0" indent="0">
              <a:buNone/>
              <a:defRPr sz="1100" i="1"/>
            </a:lvl1pPr>
          </a:lstStyle>
          <a:p>
            <a:pPr lvl="0"/>
            <a:r>
              <a:rPr lang="en-US" i="1" dirty="0"/>
              <a:t>Source:</a:t>
            </a:r>
            <a:endParaRPr lang="en-US" dirty="0"/>
          </a:p>
        </p:txBody>
      </p:sp>
      <p:sp>
        <p:nvSpPr>
          <p:cNvPr id="6" name="Rectangle 5">
            <a:extLst>
              <a:ext uri="{FF2B5EF4-FFF2-40B4-BE49-F238E27FC236}">
                <a16:creationId xmlns:a16="http://schemas.microsoft.com/office/drawing/2014/main" id="{6C6D4B89-41D0-F13D-D0D4-8D279E270ECA}"/>
              </a:ext>
            </a:extLst>
          </p:cNvPr>
          <p:cNvSpPr/>
          <p:nvPr userDrawn="1"/>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032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48850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576651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259534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0226676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75929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B30A12-3762-49A9-B849-B7C29323E4FF}"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79E3C-F5B4-47AE-BC0D-A8F0F73EE705}" type="slidenum">
              <a:rPr lang="en-US" smtClean="0"/>
              <a:t>‹#›</a:t>
            </a:fld>
            <a:endParaRPr lang="en-US" dirty="0"/>
          </a:p>
        </p:txBody>
      </p:sp>
    </p:spTree>
    <p:extLst>
      <p:ext uri="{BB962C8B-B14F-4D97-AF65-F5344CB8AC3E}">
        <p14:creationId xmlns:p14="http://schemas.microsoft.com/office/powerpoint/2010/main" val="4330474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64407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1673379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4118727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776345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5011603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3406185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E41F2F-43E0-4CC0-9802-8EF9D05E578B}" type="slidenum">
              <a:rPr lang="en-US" smtClean="0"/>
              <a:t>‹#›</a:t>
            </a:fld>
            <a:endParaRPr lang="en-US" dirty="0"/>
          </a:p>
        </p:txBody>
      </p:sp>
    </p:spTree>
    <p:extLst>
      <p:ext uri="{BB962C8B-B14F-4D97-AF65-F5344CB8AC3E}">
        <p14:creationId xmlns:p14="http://schemas.microsoft.com/office/powerpoint/2010/main" val="20880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4.e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microsoft.com/office/2007/relationships/hdphoto" Target="../media/hdphoto2.wdp"/><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e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microsoft.com/office/2007/relationships/hdphoto" Target="../media/hdphoto1.wdp"/><Relationship Id="rId5" Type="http://schemas.openxmlformats.org/officeDocument/2006/relationships/slideLayout" Target="../slideLayouts/slideLayout47.xml"/><Relationship Id="rId10"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4.emf"/><Relationship Id="rId5" Type="http://schemas.openxmlformats.org/officeDocument/2006/relationships/slideLayout" Target="../slideLayouts/slideLayout55.xml"/><Relationship Id="rId10" Type="http://schemas.openxmlformats.org/officeDocument/2006/relationships/image" Target="../media/image3.png"/><Relationship Id="rId4" Type="http://schemas.openxmlformats.org/officeDocument/2006/relationships/slideLayout" Target="../slideLayouts/slideLayout54.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microsoft.com/office/2007/relationships/hdphoto" Target="../media/hdphoto1.wdp"/><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2.png"/><Relationship Id="rId5" Type="http://schemas.openxmlformats.org/officeDocument/2006/relationships/slideLayout" Target="../slideLayouts/slideLayout61.xml"/><Relationship Id="rId10"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8.xml"/><Relationship Id="rId7"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4.emf"/><Relationship Id="rId5" Type="http://schemas.openxmlformats.org/officeDocument/2006/relationships/slideLayout" Target="../slideLayouts/slideLayout70.xml"/><Relationship Id="rId10" Type="http://schemas.openxmlformats.org/officeDocument/2006/relationships/image" Target="../media/image3.png"/><Relationship Id="rId4" Type="http://schemas.openxmlformats.org/officeDocument/2006/relationships/slideLayout" Target="../slideLayouts/slideLayout69.xml"/><Relationship Id="rId9"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4.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3.png"/><Relationship Id="rId5" Type="http://schemas.openxmlformats.org/officeDocument/2006/relationships/slideLayout" Target="../slideLayouts/slideLayout76.xml"/><Relationship Id="rId10" Type="http://schemas.microsoft.com/office/2007/relationships/hdphoto" Target="../media/hdphoto1.wdp"/><Relationship Id="rId4" Type="http://schemas.openxmlformats.org/officeDocument/2006/relationships/slideLayout" Target="../slideLayouts/slideLayout75.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4.emf"/><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3.png"/><Relationship Id="rId5" Type="http://schemas.openxmlformats.org/officeDocument/2006/relationships/slideLayout" Target="../slideLayouts/slideLayout83.xml"/><Relationship Id="rId10" Type="http://schemas.microsoft.com/office/2007/relationships/hdphoto" Target="../media/hdphoto1.wdp"/><Relationship Id="rId4" Type="http://schemas.openxmlformats.org/officeDocument/2006/relationships/slideLayout" Target="../slideLayouts/slideLayout82.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D5603-2650-416E-807E-D728D69928D7}" type="datetime1">
              <a:rPr lang="en-US" smtClean="0"/>
              <a:t>5/12/2025</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8"/>
          <a:stretch>
            <a:fillRect/>
          </a:stretch>
        </p:blipFill>
        <p:spPr>
          <a:xfrm>
            <a:off x="859742" y="6399583"/>
            <a:ext cx="298463" cy="462716"/>
          </a:xfrm>
          <a:prstGeom prst="rect">
            <a:avLst/>
          </a:prstGeom>
        </p:spPr>
      </p:pic>
      <p:sp>
        <p:nvSpPr>
          <p:cNvPr id="4" name="TextBox 3">
            <a:extLst>
              <a:ext uri="{FF2B5EF4-FFF2-40B4-BE49-F238E27FC236}">
                <a16:creationId xmlns:a16="http://schemas.microsoft.com/office/drawing/2014/main" id="{BACC15CE-C77D-0FFD-D2FC-F4B614D1ED47}"/>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390979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49" r:id="rId5"/>
    <p:sldLayoutId id="2147483665" r:id="rId6"/>
    <p:sldLayoutId id="2147483666" r:id="rId7"/>
    <p:sldLayoutId id="2147483667" r:id="rId8"/>
    <p:sldLayoutId id="2147483668" r:id="rId9"/>
    <p:sldLayoutId id="2147483669" r:id="rId10"/>
    <p:sldLayoutId id="2147483726" r:id="rId11"/>
    <p:sldLayoutId id="2147483727" r:id="rId12"/>
    <p:sldLayoutId id="2147483862" r:id="rId13"/>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31" cstate="print">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C13175A4-695B-9AD5-1B5E-3D5E380C30A6}"/>
              </a:ext>
            </a:extLst>
          </p:cNvPr>
          <p:cNvSpPr/>
          <p:nvPr userDrawn="1"/>
        </p:nvSpPr>
        <p:spPr>
          <a:xfrm rot="5400000">
            <a:off x="8628843" y="3294847"/>
            <a:ext cx="452903" cy="6673409"/>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34"/>
          <a:stretch>
            <a:fillRect/>
          </a:stretch>
        </p:blipFill>
        <p:spPr>
          <a:xfrm>
            <a:off x="859742" y="6399405"/>
            <a:ext cx="305056" cy="472937"/>
          </a:xfrm>
          <a:prstGeom prst="rect">
            <a:avLst/>
          </a:prstGeom>
        </p:spPr>
      </p:pic>
      <p:sp>
        <p:nvSpPr>
          <p:cNvPr id="4" name="TextBox 3">
            <a:extLst>
              <a:ext uri="{FF2B5EF4-FFF2-40B4-BE49-F238E27FC236}">
                <a16:creationId xmlns:a16="http://schemas.microsoft.com/office/drawing/2014/main" id="{0AAD4F5C-546E-44B2-8646-CA1B338097F1}"/>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38273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D5603-2650-416E-807E-D728D69928D7}" type="datetime1">
              <a:rPr lang="en-US" smtClean="0"/>
              <a:t>5/12/2025</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3"/>
          <a:stretch>
            <a:fillRect/>
          </a:stretch>
        </p:blipFill>
        <p:spPr>
          <a:xfrm>
            <a:off x="859742" y="6399583"/>
            <a:ext cx="298463" cy="462716"/>
          </a:xfrm>
          <a:prstGeom prst="rect">
            <a:avLst/>
          </a:prstGeom>
        </p:spPr>
      </p:pic>
      <p:sp>
        <p:nvSpPr>
          <p:cNvPr id="5" name="TextBox 4">
            <a:extLst>
              <a:ext uri="{FF2B5EF4-FFF2-40B4-BE49-F238E27FC236}">
                <a16:creationId xmlns:a16="http://schemas.microsoft.com/office/drawing/2014/main" id="{F425D8FB-2416-80BB-3BEC-34EF33D16F96}"/>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982152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1"/>
          <a:stretch>
            <a:fillRect/>
          </a:stretch>
        </p:blipFill>
        <p:spPr>
          <a:xfrm>
            <a:off x="859742" y="6399583"/>
            <a:ext cx="298463" cy="462716"/>
          </a:xfrm>
          <a:prstGeom prst="rect">
            <a:avLst/>
          </a:prstGeom>
        </p:spPr>
      </p:pic>
      <p:sp>
        <p:nvSpPr>
          <p:cNvPr id="5" name="TextBox 4">
            <a:extLst>
              <a:ext uri="{FF2B5EF4-FFF2-40B4-BE49-F238E27FC236}">
                <a16:creationId xmlns:a16="http://schemas.microsoft.com/office/drawing/2014/main" id="{278871A5-8770-8826-1A26-C58D870F01A9}"/>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2439461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aleway Light" pitchFamily="2" charset="0"/>
              </a:defRPr>
            </a:lvl1pPr>
          </a:lstStyle>
          <a:p>
            <a:fld id="{870D5603-2650-416E-807E-D728D69928D7}" type="datetime1">
              <a:rPr lang="en-US" smtClean="0"/>
              <a:pPr/>
              <a:t>5/12/2025</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leway Light" pitchFamily="2" charset="0"/>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4"/>
          <a:stretch>
            <a:fillRect/>
          </a:stretch>
        </p:blipFill>
        <p:spPr>
          <a:xfrm>
            <a:off x="859742" y="6399583"/>
            <a:ext cx="298463" cy="462716"/>
          </a:xfrm>
          <a:prstGeom prst="rect">
            <a:avLst/>
          </a:prstGeom>
        </p:spPr>
      </p:pic>
      <p:sp>
        <p:nvSpPr>
          <p:cNvPr id="4" name="TextBox 3">
            <a:extLst>
              <a:ext uri="{FF2B5EF4-FFF2-40B4-BE49-F238E27FC236}">
                <a16:creationId xmlns:a16="http://schemas.microsoft.com/office/drawing/2014/main" id="{0B047654-AC4A-C948-BCEB-DC748A87D64A}"/>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5655123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cap="small" baseline="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cap="small" baseline="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cap="small" baseline="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cap="small" baseline="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cap="small" baseline="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aleway Light" pitchFamily="2" charset="0"/>
              </a:rPr>
              <a:t>Page </a:t>
            </a:r>
            <a:fld id="{0F9C1609-72EE-47FA-A899-17B343B630A2}" type="slidenum">
              <a:rPr lang="en-US" smtClean="0">
                <a:latin typeface="Raleway Light" pitchFamily="2" charset="0"/>
              </a:rPr>
              <a:pPr/>
              <a:t>‹#›</a:t>
            </a:fld>
            <a:endParaRPr lang="en-US" dirty="0">
              <a:latin typeface="Raleway Light" pitchFamily="2" charset="0"/>
            </a:endParaRPr>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aleway Light" pitchFamily="2" charset="0"/>
            </a:endParaRPr>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8843" y="3294847"/>
            <a:ext cx="452903" cy="6673409"/>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1"/>
          <a:stretch>
            <a:fillRect/>
          </a:stretch>
        </p:blipFill>
        <p:spPr>
          <a:xfrm>
            <a:off x="859742" y="6399583"/>
            <a:ext cx="298463" cy="462716"/>
          </a:xfrm>
          <a:prstGeom prst="rect">
            <a:avLst/>
          </a:prstGeom>
        </p:spPr>
      </p:pic>
      <p:sp>
        <p:nvSpPr>
          <p:cNvPr id="4" name="TextBox 3">
            <a:extLst>
              <a:ext uri="{FF2B5EF4-FFF2-40B4-BE49-F238E27FC236}">
                <a16:creationId xmlns:a16="http://schemas.microsoft.com/office/drawing/2014/main" id="{C53D04C8-FF2B-DFC6-B34A-1B00D440CE76}"/>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3989879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D5603-2650-416E-807E-D728D69928D7}" type="datetime1">
              <a:rPr lang="en-US" smtClean="0"/>
              <a:t>5/12/2025</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2"/>
          <a:stretch>
            <a:fillRect/>
          </a:stretch>
        </p:blipFill>
        <p:spPr>
          <a:xfrm>
            <a:off x="859742" y="6399583"/>
            <a:ext cx="298463" cy="462716"/>
          </a:xfrm>
          <a:prstGeom prst="rect">
            <a:avLst/>
          </a:prstGeom>
        </p:spPr>
      </p:pic>
      <p:sp>
        <p:nvSpPr>
          <p:cNvPr id="4" name="TextBox 3">
            <a:extLst>
              <a:ext uri="{FF2B5EF4-FFF2-40B4-BE49-F238E27FC236}">
                <a16:creationId xmlns:a16="http://schemas.microsoft.com/office/drawing/2014/main" id="{897BD5F3-432A-1058-E853-D117B5182195}"/>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0623488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0BE9D-F03A-0EB5-60B2-5982ECE5009F}"/>
              </a:ext>
            </a:extLst>
          </p:cNvPr>
          <p:cNvSpPr>
            <a:spLocks noGrp="1"/>
          </p:cNvSpPr>
          <p:nvPr>
            <p:ph type="title"/>
          </p:nvPr>
        </p:nvSpPr>
        <p:spPr>
          <a:xfrm>
            <a:off x="255917" y="229558"/>
            <a:ext cx="11680166" cy="90295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688A4928-050C-2D92-B636-39D208DA8F6F}"/>
              </a:ext>
            </a:extLst>
          </p:cNvPr>
          <p:cNvSpPr>
            <a:spLocks noGrp="1"/>
          </p:cNvSpPr>
          <p:nvPr>
            <p:ph type="body" idx="1"/>
          </p:nvPr>
        </p:nvSpPr>
        <p:spPr>
          <a:xfrm>
            <a:off x="255917" y="1570008"/>
            <a:ext cx="11680166" cy="4606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a:extLst>
              <a:ext uri="{FF2B5EF4-FFF2-40B4-BE49-F238E27FC236}">
                <a16:creationId xmlns:a16="http://schemas.microsoft.com/office/drawing/2014/main" id="{B50DEE7B-E2FA-CAFB-5B39-7DB528AE5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D5603-2650-416E-807E-D728D69928D7}" type="datetime1">
              <a:rPr lang="en-US" smtClean="0"/>
              <a:t>5/12/2025</a:t>
            </a:fld>
            <a:endParaRPr lang="en-US" dirty="0"/>
          </a:p>
        </p:txBody>
      </p:sp>
      <p:sp>
        <p:nvSpPr>
          <p:cNvPr id="18" name="Footer Placeholder 4">
            <a:extLst>
              <a:ext uri="{FF2B5EF4-FFF2-40B4-BE49-F238E27FC236}">
                <a16:creationId xmlns:a16="http://schemas.microsoft.com/office/drawing/2014/main" id="{DCB07909-A856-5FBC-C220-199A7048C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9" name="Picture 18" descr="A city with mountains in the background&#10;&#10;Description automatically generated">
            <a:extLst>
              <a:ext uri="{FF2B5EF4-FFF2-40B4-BE49-F238E27FC236}">
                <a16:creationId xmlns:a16="http://schemas.microsoft.com/office/drawing/2014/main" id="{E25EA7C6-8B97-5BBE-35CF-4E498F734AD9}"/>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689" t="48312" r="7422" b="37894"/>
          <a:stretch/>
        </p:blipFill>
        <p:spPr>
          <a:xfrm>
            <a:off x="854869" y="6405099"/>
            <a:ext cx="4663724" cy="457200"/>
          </a:xfrm>
          <a:prstGeom prst="rect">
            <a:avLst/>
          </a:prstGeom>
          <a:solidFill>
            <a:srgbClr val="11274C"/>
          </a:solidFill>
          <a:ln w="50800">
            <a:noFill/>
          </a:ln>
        </p:spPr>
      </p:pic>
      <p:sp>
        <p:nvSpPr>
          <p:cNvPr id="20" name="Rectangle 19">
            <a:extLst>
              <a:ext uri="{FF2B5EF4-FFF2-40B4-BE49-F238E27FC236}">
                <a16:creationId xmlns:a16="http://schemas.microsoft.com/office/drawing/2014/main" id="{709D46C2-4172-8D7F-908D-CE754D702182}"/>
              </a:ext>
            </a:extLst>
          </p:cNvPr>
          <p:cNvSpPr/>
          <p:nvPr userDrawn="1"/>
        </p:nvSpPr>
        <p:spPr>
          <a:xfrm>
            <a:off x="857360" y="6399405"/>
            <a:ext cx="4663724" cy="458595"/>
          </a:xfrm>
          <a:prstGeom prst="rect">
            <a:avLst/>
          </a:prstGeom>
          <a:solidFill>
            <a:schemeClr val="bg1">
              <a:alpha val="25088"/>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427389F8-AEF6-F774-7A67-C69CB704A764}"/>
              </a:ext>
            </a:extLst>
          </p:cNvPr>
          <p:cNvSpPr txBox="1">
            <a:spLocks/>
          </p:cNvSpPr>
          <p:nvPr userDrawn="1"/>
        </p:nvSpPr>
        <p:spPr>
          <a:xfrm>
            <a:off x="9353909" y="6445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0F9C1609-72EE-47FA-A899-17B343B630A2}" type="slidenum">
              <a:rPr lang="en-US" smtClean="0"/>
              <a:pPr/>
              <a:t>‹#›</a:t>
            </a:fld>
            <a:endParaRPr lang="en-US" dirty="0"/>
          </a:p>
        </p:txBody>
      </p:sp>
      <p:sp>
        <p:nvSpPr>
          <p:cNvPr id="22" name="Rectangle 21">
            <a:extLst>
              <a:ext uri="{FF2B5EF4-FFF2-40B4-BE49-F238E27FC236}">
                <a16:creationId xmlns:a16="http://schemas.microsoft.com/office/drawing/2014/main" id="{E32A3DC3-DB8C-8FF5-4960-3218A10B9FC8}"/>
              </a:ext>
            </a:extLst>
          </p:cNvPr>
          <p:cNvSpPr/>
          <p:nvPr userDrawn="1"/>
        </p:nvSpPr>
        <p:spPr>
          <a:xfrm>
            <a:off x="0" y="6400800"/>
            <a:ext cx="857494" cy="457200"/>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Southern Nevada Strong | Comprehensive Regional Plan">
            <a:extLst>
              <a:ext uri="{FF2B5EF4-FFF2-40B4-BE49-F238E27FC236}">
                <a16:creationId xmlns:a16="http://schemas.microsoft.com/office/drawing/2014/main" id="{66E63DD2-9456-B276-ADCF-12FA15B2857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92217" y="6436247"/>
            <a:ext cx="470434" cy="37957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7D8FD95-EA9E-37C8-B470-664E293D9389}"/>
              </a:ext>
            </a:extLst>
          </p:cNvPr>
          <p:cNvSpPr/>
          <p:nvPr userDrawn="1"/>
        </p:nvSpPr>
        <p:spPr>
          <a:xfrm rot="5400000">
            <a:off x="4760702" y="5664732"/>
            <a:ext cx="476742" cy="1844235"/>
          </a:xfrm>
          <a:prstGeom prst="rect">
            <a:avLst/>
          </a:prstGeom>
          <a:no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r"/>
            <a:endParaRPr lang="en-US" sz="2400" b="1" kern="1200" cap="all" baseline="0" dirty="0">
              <a:solidFill>
                <a:srgbClr val="2F1750"/>
              </a:solidFill>
              <a:latin typeface="Raleway" pitchFamily="2" charset="77"/>
            </a:endParaRPr>
          </a:p>
        </p:txBody>
      </p:sp>
      <p:sp>
        <p:nvSpPr>
          <p:cNvPr id="34" name="Rectangle 33">
            <a:extLst>
              <a:ext uri="{FF2B5EF4-FFF2-40B4-BE49-F238E27FC236}">
                <a16:creationId xmlns:a16="http://schemas.microsoft.com/office/drawing/2014/main" id="{C13175A4-695B-9AD5-1B5E-3D5E380C30A6}"/>
              </a:ext>
            </a:extLst>
          </p:cNvPr>
          <p:cNvSpPr/>
          <p:nvPr userDrawn="1"/>
        </p:nvSpPr>
        <p:spPr>
          <a:xfrm rot="5400000">
            <a:off x="8627581" y="3296109"/>
            <a:ext cx="452903" cy="6670884"/>
          </a:xfrm>
          <a:prstGeom prst="rect">
            <a:avLst/>
          </a:prstGeom>
          <a:solidFill>
            <a:srgbClr val="2F1750"/>
          </a:solidFill>
          <a:ln w="50800">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l"/>
            <a:endParaRPr lang="en-US" sz="2000" kern="1200" cap="all" dirty="0">
              <a:solidFill>
                <a:schemeClr val="lt1"/>
              </a:solidFill>
              <a:latin typeface="Raleway Light" pitchFamily="2" charset="77"/>
            </a:endParaRPr>
          </a:p>
        </p:txBody>
      </p:sp>
      <p:pic>
        <p:nvPicPr>
          <p:cNvPr id="35" name="Picture 34">
            <a:extLst>
              <a:ext uri="{FF2B5EF4-FFF2-40B4-BE49-F238E27FC236}">
                <a16:creationId xmlns:a16="http://schemas.microsoft.com/office/drawing/2014/main" id="{4CA1DAD7-9934-E4D2-F7BE-11B6A67501C4}"/>
              </a:ext>
            </a:extLst>
          </p:cNvPr>
          <p:cNvPicPr>
            <a:picLocks noChangeAspect="1"/>
          </p:cNvPicPr>
          <p:nvPr userDrawn="1"/>
        </p:nvPicPr>
        <p:blipFill>
          <a:blip r:embed="rId12"/>
          <a:stretch>
            <a:fillRect/>
          </a:stretch>
        </p:blipFill>
        <p:spPr>
          <a:xfrm>
            <a:off x="859742" y="6399583"/>
            <a:ext cx="298463" cy="462716"/>
          </a:xfrm>
          <a:prstGeom prst="rect">
            <a:avLst/>
          </a:prstGeom>
        </p:spPr>
      </p:pic>
      <p:sp>
        <p:nvSpPr>
          <p:cNvPr id="5" name="TextBox 4">
            <a:extLst>
              <a:ext uri="{FF2B5EF4-FFF2-40B4-BE49-F238E27FC236}">
                <a16:creationId xmlns:a16="http://schemas.microsoft.com/office/drawing/2014/main" id="{BF253476-DF4A-632C-1CF9-B45FADB5FEF5}"/>
              </a:ext>
            </a:extLst>
          </p:cNvPr>
          <p:cNvSpPr txBox="1"/>
          <p:nvPr userDrawn="1"/>
        </p:nvSpPr>
        <p:spPr>
          <a:xfrm>
            <a:off x="5624117" y="6489142"/>
            <a:ext cx="6567882" cy="315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50" b="1" dirty="0">
                <a:solidFill>
                  <a:schemeClr val="bg1"/>
                </a:solidFill>
                <a:latin typeface="Arial Narrow" panose="020B0606020202030204" pitchFamily="34" charset="0"/>
              </a:rPr>
              <a:t>LET’S GO</a:t>
            </a:r>
            <a:r>
              <a:rPr kumimoji="0" lang="en-US" sz="1400" b="1" u="none" strike="noStrike" kern="1200" cap="all" normalizeH="0" noProof="0" dirty="0">
                <a:ln>
                  <a:noFill/>
                </a:ln>
                <a:solidFill>
                  <a:prstClr val="white"/>
                </a:solidFill>
                <a:effectLst/>
                <a:uLnTx/>
                <a:uFillTx/>
                <a:latin typeface="Arial Narrow" panose="020B0606020202030204" pitchFamily="34" charset="0"/>
              </a:rPr>
              <a:t> </a:t>
            </a:r>
            <a:r>
              <a:rPr kumimoji="0" lang="en-US" sz="1400" b="0" u="none" strike="noStrike" kern="1200" cap="all" normalizeH="0" noProof="0" dirty="0">
                <a:ln>
                  <a:noFill/>
                </a:ln>
                <a:solidFill>
                  <a:prstClr val="white"/>
                </a:solidFill>
                <a:effectLst/>
                <a:uLnTx/>
                <a:uFillTx/>
                <a:latin typeface="Arial Narrow" panose="020B0606020202030204" pitchFamily="34" charset="0"/>
              </a:rPr>
              <a:t>Nevada Transportation Conference 2025</a:t>
            </a:r>
            <a:endParaRPr kumimoji="0" lang="en-US" sz="1600" b="0" i="0" u="none" strike="noStrike" kern="1200" cap="all"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1697784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Lst>
  <p:hf hdr="0" ftr="0" dt="0"/>
  <p:txStyles>
    <p:title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1F2F-43E0-4CC0-9802-8EF9D05E578B}" type="slidenum">
              <a:rPr lang="en-US" smtClean="0"/>
              <a:t>‹#›</a:t>
            </a:fld>
            <a:endParaRPr lang="en-US" dirty="0"/>
          </a:p>
        </p:txBody>
      </p:sp>
    </p:spTree>
    <p:extLst>
      <p:ext uri="{BB962C8B-B14F-4D97-AF65-F5344CB8AC3E}">
        <p14:creationId xmlns:p14="http://schemas.microsoft.com/office/powerpoint/2010/main" val="217967730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chart" Target="../charts/chart3.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diagramColors" Target="../diagrams/colors1.xml"/><Relationship Id="rId12"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62.png"/><Relationship Id="rId5" Type="http://schemas.openxmlformats.org/officeDocument/2006/relationships/diagramLayout" Target="../diagrams/layout1.xml"/><Relationship Id="rId10" Type="http://schemas.openxmlformats.org/officeDocument/2006/relationships/image" Target="../media/image61.png"/><Relationship Id="rId4" Type="http://schemas.openxmlformats.org/officeDocument/2006/relationships/diagramData" Target="../diagrams/data1.xml"/><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71.sv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9.jp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8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1565C-AFF5-568B-3415-7A0323AAD175}"/>
              </a:ext>
            </a:extLst>
          </p:cNvPr>
          <p:cNvSpPr/>
          <p:nvPr/>
        </p:nvSpPr>
        <p:spPr>
          <a:xfrm>
            <a:off x="2075688" y="423286"/>
            <a:ext cx="10116312" cy="1777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all" normalizeH="0" noProof="0" dirty="0">
                <a:ln>
                  <a:noFill/>
                </a:ln>
                <a:solidFill>
                  <a:prstClr val="white"/>
                </a:solidFill>
                <a:effectLst/>
                <a:uLnTx/>
                <a:uFillTx/>
                <a:latin typeface="Arial Narrow" panose="020B0606020202030204" pitchFamily="34" charset="0"/>
              </a:rPr>
              <a:t>RTC of Southern Nevada: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all" normalizeH="0" noProof="0" dirty="0">
                <a:ln>
                  <a:noFill/>
                </a:ln>
                <a:solidFill>
                  <a:prstClr val="white"/>
                </a:solidFill>
                <a:effectLst/>
                <a:uLnTx/>
                <a:uFillTx/>
                <a:latin typeface="Arial Narrow" panose="020B0606020202030204" pitchFamily="34" charset="0"/>
              </a:rPr>
              <a:t>We put the ‘fun’ in Funding</a:t>
            </a:r>
          </a:p>
        </p:txBody>
      </p:sp>
    </p:spTree>
    <p:extLst>
      <p:ext uri="{BB962C8B-B14F-4D97-AF65-F5344CB8AC3E}">
        <p14:creationId xmlns:p14="http://schemas.microsoft.com/office/powerpoint/2010/main" val="394229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6E1E4-49A2-D802-7CD4-35A109968BE2}"/>
            </a:ext>
          </a:extLst>
        </p:cNvPr>
        <p:cNvGrpSpPr/>
        <p:nvPr/>
      </p:nvGrpSpPr>
      <p:grpSpPr>
        <a:xfrm>
          <a:off x="0" y="0"/>
          <a:ext cx="0" cy="0"/>
          <a:chOff x="0" y="0"/>
          <a:chExt cx="0" cy="0"/>
        </a:xfrm>
      </p:grpSpPr>
      <p:sp>
        <p:nvSpPr>
          <p:cNvPr id="12" name="Arrow: Pentagon 11">
            <a:extLst>
              <a:ext uri="{FF2B5EF4-FFF2-40B4-BE49-F238E27FC236}">
                <a16:creationId xmlns:a16="http://schemas.microsoft.com/office/drawing/2014/main" id="{26DD716C-B467-F21B-877B-234CBA50E9B6}"/>
              </a:ext>
            </a:extLst>
          </p:cNvPr>
          <p:cNvSpPr/>
          <p:nvPr/>
        </p:nvSpPr>
        <p:spPr>
          <a:xfrm>
            <a:off x="360401" y="256276"/>
            <a:ext cx="1018532" cy="931274"/>
          </a:xfrm>
          <a:prstGeom prst="homePlate">
            <a:avLst>
              <a:gd name="adj" fmla="val 38832"/>
            </a:avLst>
          </a:prstGeom>
          <a:solidFill>
            <a:srgbClr val="2F1750"/>
          </a:solidFill>
          <a:ln>
            <a:solidFill>
              <a:srgbClr val="2F17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15" name="Title 14">
            <a:extLst>
              <a:ext uri="{FF2B5EF4-FFF2-40B4-BE49-F238E27FC236}">
                <a16:creationId xmlns:a16="http://schemas.microsoft.com/office/drawing/2014/main" id="{F0ED6128-66A1-008D-6D1E-20DF17E0C170}"/>
              </a:ext>
            </a:extLst>
          </p:cNvPr>
          <p:cNvSpPr>
            <a:spLocks noGrp="1"/>
          </p:cNvSpPr>
          <p:nvPr>
            <p:ph type="title"/>
          </p:nvPr>
        </p:nvSpPr>
        <p:spPr>
          <a:xfrm>
            <a:off x="1378933" y="229558"/>
            <a:ext cx="10393967" cy="902958"/>
          </a:xfrm>
        </p:spPr>
        <p:txBody>
          <a:bodyPr/>
          <a:lstStyle/>
          <a:p>
            <a:r>
              <a:rPr lang="en-US" dirty="0">
                <a:latin typeface="Arial Black" panose="020B0A04020102020204" pitchFamily="34" charset="0"/>
              </a:rPr>
              <a:t>RTC Cash Balance – Transit</a:t>
            </a:r>
          </a:p>
        </p:txBody>
      </p:sp>
      <p:pic>
        <p:nvPicPr>
          <p:cNvPr id="13" name="Graphic 12" descr="Bus with solid fill">
            <a:extLst>
              <a:ext uri="{FF2B5EF4-FFF2-40B4-BE49-F238E27FC236}">
                <a16:creationId xmlns:a16="http://schemas.microsoft.com/office/drawing/2014/main" id="{48119119-A346-0457-143A-B5D8CAFEF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737" y="301163"/>
            <a:ext cx="831353" cy="831353"/>
          </a:xfrm>
          <a:prstGeom prst="rect">
            <a:avLst/>
          </a:prstGeom>
          <a:effectLst>
            <a:glow rad="63500">
              <a:schemeClr val="bg1">
                <a:alpha val="40000"/>
              </a:schemeClr>
            </a:glow>
          </a:effectLst>
        </p:spPr>
      </p:pic>
      <p:graphicFrame>
        <p:nvGraphicFramePr>
          <p:cNvPr id="18" name="Content Placeholder 8">
            <a:extLst>
              <a:ext uri="{FF2B5EF4-FFF2-40B4-BE49-F238E27FC236}">
                <a16:creationId xmlns:a16="http://schemas.microsoft.com/office/drawing/2014/main" id="{9FDA6DA8-09FB-783B-610C-63D47C9942C7}"/>
              </a:ext>
            </a:extLst>
          </p:cNvPr>
          <p:cNvGraphicFramePr>
            <a:graphicFrameLocks noGrp="1"/>
          </p:cNvGraphicFramePr>
          <p:nvPr>
            <p:ph idx="1"/>
          </p:nvPr>
        </p:nvGraphicFramePr>
        <p:xfrm>
          <a:off x="255588" y="1362074"/>
          <a:ext cx="11680825" cy="4814889"/>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 Placeholder 20">
            <a:extLst>
              <a:ext uri="{FF2B5EF4-FFF2-40B4-BE49-F238E27FC236}">
                <a16:creationId xmlns:a16="http://schemas.microsoft.com/office/drawing/2014/main" id="{DFBED30E-0590-4298-0ACF-5BDEBAE393A8}"/>
              </a:ext>
            </a:extLst>
          </p:cNvPr>
          <p:cNvSpPr>
            <a:spLocks noGrp="1"/>
          </p:cNvSpPr>
          <p:nvPr>
            <p:ph type="body" sz="quarter" idx="14"/>
          </p:nvPr>
        </p:nvSpPr>
        <p:spPr/>
        <p:txBody>
          <a:bodyPr/>
          <a:lstStyle/>
          <a:p>
            <a:endParaRPr lang="en-US" dirty="0">
              <a:latin typeface="Arial Narrow" panose="020B0606020202030204" pitchFamily="34" charset="0"/>
            </a:endParaRPr>
          </a:p>
        </p:txBody>
      </p:sp>
    </p:spTree>
    <p:extLst>
      <p:ext uri="{BB962C8B-B14F-4D97-AF65-F5344CB8AC3E}">
        <p14:creationId xmlns:p14="http://schemas.microsoft.com/office/powerpoint/2010/main" val="40187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us at a bus stop&#10;&#10;AI-generated content may be incorrect.">
            <a:extLst>
              <a:ext uri="{FF2B5EF4-FFF2-40B4-BE49-F238E27FC236}">
                <a16:creationId xmlns:a16="http://schemas.microsoft.com/office/drawing/2014/main" id="{9363745A-3ACA-6636-F071-525335121CDD}"/>
              </a:ext>
            </a:extLst>
          </p:cNvPr>
          <p:cNvPicPr>
            <a:picLocks noChangeAspect="1"/>
          </p:cNvPicPr>
          <p:nvPr/>
        </p:nvPicPr>
        <p:blipFill>
          <a:blip r:embed="rId3">
            <a:extLst>
              <a:ext uri="{28A0092B-C50C-407E-A947-70E740481C1C}">
                <a14:useLocalDpi xmlns:a14="http://schemas.microsoft.com/office/drawing/2010/main" val="0"/>
              </a:ext>
            </a:extLst>
          </a:blip>
          <a:srcRect l="31476" t="31341" r="1368" b="15263"/>
          <a:stretch/>
        </p:blipFill>
        <p:spPr>
          <a:xfrm>
            <a:off x="0" y="-130629"/>
            <a:ext cx="12237775" cy="6486979"/>
          </a:xfrm>
          <a:prstGeom prst="rect">
            <a:avLst/>
          </a:prstGeom>
        </p:spPr>
      </p:pic>
      <p:sp>
        <p:nvSpPr>
          <p:cNvPr id="2" name="Rectangle 1">
            <a:extLst>
              <a:ext uri="{FF2B5EF4-FFF2-40B4-BE49-F238E27FC236}">
                <a16:creationId xmlns:a16="http://schemas.microsoft.com/office/drawing/2014/main" id="{3B6A7584-DB96-AD69-698B-8597B5DEF602}"/>
              </a:ext>
            </a:extLst>
          </p:cNvPr>
          <p:cNvSpPr/>
          <p:nvPr/>
        </p:nvSpPr>
        <p:spPr>
          <a:xfrm>
            <a:off x="-98854" y="-130629"/>
            <a:ext cx="12336629" cy="6307592"/>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5" name="Title 4">
            <a:extLst>
              <a:ext uri="{FF2B5EF4-FFF2-40B4-BE49-F238E27FC236}">
                <a16:creationId xmlns:a16="http://schemas.microsoft.com/office/drawing/2014/main" id="{58FCA2BC-FEC1-7221-580A-E86A5484C4A6}"/>
              </a:ext>
            </a:extLst>
          </p:cNvPr>
          <p:cNvSpPr>
            <a:spLocks noGrp="1"/>
          </p:cNvSpPr>
          <p:nvPr>
            <p:ph type="title"/>
          </p:nvPr>
        </p:nvSpPr>
        <p:spPr/>
        <p:txBody>
          <a:bodyPr/>
          <a:lstStyle/>
          <a:p>
            <a:r>
              <a:rPr lang="en-US" dirty="0"/>
              <a:t>Funding Challenges</a:t>
            </a:r>
          </a:p>
        </p:txBody>
      </p:sp>
      <p:sp>
        <p:nvSpPr>
          <p:cNvPr id="19" name="Text Placeholder 18">
            <a:extLst>
              <a:ext uri="{FF2B5EF4-FFF2-40B4-BE49-F238E27FC236}">
                <a16:creationId xmlns:a16="http://schemas.microsoft.com/office/drawing/2014/main" id="{A4CD4B7B-E664-0C4F-6CAD-2E34EC69A55A}"/>
              </a:ext>
            </a:extLst>
          </p:cNvPr>
          <p:cNvSpPr>
            <a:spLocks noGrp="1"/>
          </p:cNvSpPr>
          <p:nvPr>
            <p:ph type="body" sz="quarter" idx="13"/>
          </p:nvPr>
        </p:nvSpPr>
        <p:spPr/>
        <p:txBody>
          <a:bodyPr/>
          <a:lstStyle/>
          <a:p>
            <a:endParaRPr lang="en-US"/>
          </a:p>
        </p:txBody>
      </p:sp>
      <p:sp>
        <p:nvSpPr>
          <p:cNvPr id="20" name="Text Placeholder 19">
            <a:extLst>
              <a:ext uri="{FF2B5EF4-FFF2-40B4-BE49-F238E27FC236}">
                <a16:creationId xmlns:a16="http://schemas.microsoft.com/office/drawing/2014/main" id="{B3E81642-25A5-0B02-3945-08A38C87C8A4}"/>
              </a:ext>
            </a:extLst>
          </p:cNvPr>
          <p:cNvSpPr>
            <a:spLocks noGrp="1"/>
          </p:cNvSpPr>
          <p:nvPr>
            <p:ph type="body" sz="quarter" idx="14"/>
          </p:nvPr>
        </p:nvSpPr>
        <p:spPr/>
        <p:txBody>
          <a:bodyPr/>
          <a:lstStyle/>
          <a:p>
            <a:endParaRPr lang="en-US"/>
          </a:p>
        </p:txBody>
      </p:sp>
      <p:sp>
        <p:nvSpPr>
          <p:cNvPr id="14" name="Rectangle 13">
            <a:extLst>
              <a:ext uri="{FF2B5EF4-FFF2-40B4-BE49-F238E27FC236}">
                <a16:creationId xmlns:a16="http://schemas.microsoft.com/office/drawing/2014/main" id="{FECF2FC5-7037-CBC0-A23C-A8E6C4D2294C}"/>
              </a:ext>
            </a:extLst>
          </p:cNvPr>
          <p:cNvSpPr/>
          <p:nvPr/>
        </p:nvSpPr>
        <p:spPr>
          <a:xfrm>
            <a:off x="2645033" y="2127491"/>
            <a:ext cx="6901935" cy="3066250"/>
          </a:xfrm>
          <a:prstGeom prst="rect">
            <a:avLst/>
          </a:prstGeom>
          <a:solidFill>
            <a:srgbClr val="2F175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86BFD73-ABE3-E9EF-D271-22E35A4A5D6F}"/>
              </a:ext>
            </a:extLst>
          </p:cNvPr>
          <p:cNvSpPr txBox="1"/>
          <p:nvPr/>
        </p:nvSpPr>
        <p:spPr>
          <a:xfrm>
            <a:off x="3676186" y="2310520"/>
            <a:ext cx="4839629" cy="523220"/>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rPr>
              <a:t>Demand</a:t>
            </a:r>
          </a:p>
        </p:txBody>
      </p:sp>
      <p:sp>
        <p:nvSpPr>
          <p:cNvPr id="16" name="TextBox 15">
            <a:extLst>
              <a:ext uri="{FF2B5EF4-FFF2-40B4-BE49-F238E27FC236}">
                <a16:creationId xmlns:a16="http://schemas.microsoft.com/office/drawing/2014/main" id="{B6E838A0-2068-9F5A-9031-904F2A22402B}"/>
              </a:ext>
            </a:extLst>
          </p:cNvPr>
          <p:cNvSpPr txBox="1"/>
          <p:nvPr/>
        </p:nvSpPr>
        <p:spPr>
          <a:xfrm>
            <a:off x="3340150" y="2836154"/>
            <a:ext cx="5511701" cy="523220"/>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rPr>
              <a:t>Passenger Fare Revenue</a:t>
            </a:r>
          </a:p>
        </p:txBody>
      </p:sp>
      <p:sp>
        <p:nvSpPr>
          <p:cNvPr id="17" name="TextBox 16">
            <a:extLst>
              <a:ext uri="{FF2B5EF4-FFF2-40B4-BE49-F238E27FC236}">
                <a16:creationId xmlns:a16="http://schemas.microsoft.com/office/drawing/2014/main" id="{B300194C-53B5-710E-5076-0C27320B3EF2}"/>
              </a:ext>
            </a:extLst>
          </p:cNvPr>
          <p:cNvSpPr txBox="1"/>
          <p:nvPr/>
        </p:nvSpPr>
        <p:spPr>
          <a:xfrm>
            <a:off x="4267820" y="3357812"/>
            <a:ext cx="3656361" cy="523220"/>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rPr>
              <a:t>Sales Tax Revenue</a:t>
            </a:r>
          </a:p>
        </p:txBody>
      </p:sp>
      <p:sp>
        <p:nvSpPr>
          <p:cNvPr id="18" name="TextBox 17">
            <a:extLst>
              <a:ext uri="{FF2B5EF4-FFF2-40B4-BE49-F238E27FC236}">
                <a16:creationId xmlns:a16="http://schemas.microsoft.com/office/drawing/2014/main" id="{709D16D4-4820-A8DD-9F12-F0ED4B881DFF}"/>
              </a:ext>
            </a:extLst>
          </p:cNvPr>
          <p:cNvSpPr txBox="1"/>
          <p:nvPr/>
        </p:nvSpPr>
        <p:spPr>
          <a:xfrm>
            <a:off x="4624039" y="3884462"/>
            <a:ext cx="2943922" cy="523220"/>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rPr>
              <a:t>Labor Costs</a:t>
            </a:r>
          </a:p>
        </p:txBody>
      </p:sp>
      <p:sp>
        <p:nvSpPr>
          <p:cNvPr id="21" name="TextBox 20">
            <a:extLst>
              <a:ext uri="{FF2B5EF4-FFF2-40B4-BE49-F238E27FC236}">
                <a16:creationId xmlns:a16="http://schemas.microsoft.com/office/drawing/2014/main" id="{4CF0F79D-362B-0F48-AE36-137F1AA1EB8D}"/>
              </a:ext>
            </a:extLst>
          </p:cNvPr>
          <p:cNvSpPr txBox="1"/>
          <p:nvPr/>
        </p:nvSpPr>
        <p:spPr>
          <a:xfrm>
            <a:off x="4150112" y="4407682"/>
            <a:ext cx="3891776" cy="523220"/>
          </a:xfrm>
          <a:prstGeom prst="rect">
            <a:avLst/>
          </a:prstGeom>
          <a:noFill/>
        </p:spPr>
        <p:txBody>
          <a:bodyPr wrap="square" rtlCol="0">
            <a:spAutoFit/>
          </a:bodyPr>
          <a:lstStyle/>
          <a:p>
            <a:pPr algn="ctr"/>
            <a:r>
              <a:rPr lang="en-US" sz="2800" dirty="0">
                <a:solidFill>
                  <a:schemeClr val="bg1"/>
                </a:solidFill>
                <a:latin typeface="Arial Narrow" panose="020B0606020202030204" pitchFamily="34" charset="0"/>
              </a:rPr>
              <a:t>Inflation/Supply Chain</a:t>
            </a:r>
          </a:p>
        </p:txBody>
      </p:sp>
    </p:spTree>
    <p:extLst>
      <p:ext uri="{BB962C8B-B14F-4D97-AF65-F5344CB8AC3E}">
        <p14:creationId xmlns:p14="http://schemas.microsoft.com/office/powerpoint/2010/main" val="285483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3981-1925-A58B-A809-14A3E6EC9166}"/>
            </a:ext>
          </a:extLst>
        </p:cNvPr>
        <p:cNvGrpSpPr/>
        <p:nvPr/>
      </p:nvGrpSpPr>
      <p:grpSpPr>
        <a:xfrm>
          <a:off x="0" y="0"/>
          <a:ext cx="0" cy="0"/>
          <a:chOff x="0" y="0"/>
          <a:chExt cx="0" cy="0"/>
        </a:xfrm>
      </p:grpSpPr>
      <p:pic>
        <p:nvPicPr>
          <p:cNvPr id="3" name="Picture 2" descr="A bus driving down the road&#10;&#10;AI-generated content may be incorrect.">
            <a:extLst>
              <a:ext uri="{FF2B5EF4-FFF2-40B4-BE49-F238E27FC236}">
                <a16:creationId xmlns:a16="http://schemas.microsoft.com/office/drawing/2014/main" id="{E58141F3-E8DF-861E-1763-5DCBB8C2D008}"/>
              </a:ext>
            </a:extLst>
          </p:cNvPr>
          <p:cNvPicPr>
            <a:picLocks noChangeAspect="1"/>
          </p:cNvPicPr>
          <p:nvPr/>
        </p:nvPicPr>
        <p:blipFill>
          <a:blip r:embed="rId3">
            <a:extLst>
              <a:ext uri="{28A0092B-C50C-407E-A947-70E740481C1C}">
                <a14:useLocalDpi xmlns:a14="http://schemas.microsoft.com/office/drawing/2010/main" val="0"/>
              </a:ext>
            </a:extLst>
          </a:blip>
          <a:srcRect l="948" t="4000" r="1769" b="16928"/>
          <a:stretch/>
        </p:blipFill>
        <p:spPr>
          <a:xfrm>
            <a:off x="1" y="-249382"/>
            <a:ext cx="12192000" cy="6605732"/>
          </a:xfrm>
          <a:prstGeom prst="rect">
            <a:avLst/>
          </a:prstGeom>
        </p:spPr>
      </p:pic>
      <p:sp>
        <p:nvSpPr>
          <p:cNvPr id="2" name="SOURCE:">
            <a:extLst>
              <a:ext uri="{FF2B5EF4-FFF2-40B4-BE49-F238E27FC236}">
                <a16:creationId xmlns:a16="http://schemas.microsoft.com/office/drawing/2014/main" id="{6EA71227-4A3B-4325-8259-DB2241424C91}"/>
              </a:ext>
            </a:extLst>
          </p:cNvPr>
          <p:cNvSpPr>
            <a:spLocks noGrp="1"/>
          </p:cNvSpPr>
          <p:nvPr>
            <p:ph type="body" sz="quarter" idx="14"/>
          </p:nvPr>
        </p:nvSpPr>
        <p:spPr/>
        <p:txBody>
          <a:bodyPr/>
          <a:lstStyle/>
          <a:p>
            <a:r>
              <a:rPr lang="en-US" dirty="0"/>
              <a:t> C</a:t>
            </a:r>
          </a:p>
        </p:txBody>
      </p:sp>
      <p:sp>
        <p:nvSpPr>
          <p:cNvPr id="6" name="shape">
            <a:extLst>
              <a:ext uri="{FF2B5EF4-FFF2-40B4-BE49-F238E27FC236}">
                <a16:creationId xmlns:a16="http://schemas.microsoft.com/office/drawing/2014/main" id="{14EBA137-7736-937A-6989-9BEF819B0185}"/>
              </a:ext>
            </a:extLst>
          </p:cNvPr>
          <p:cNvSpPr/>
          <p:nvPr/>
        </p:nvSpPr>
        <p:spPr>
          <a:xfrm>
            <a:off x="1655763" y="925195"/>
            <a:ext cx="8880475" cy="4505960"/>
          </a:xfrm>
          <a:prstGeom prst="rect">
            <a:avLst/>
          </a:prstGeom>
          <a:solidFill>
            <a:srgbClr val="2F17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Priority Two: Ballot Authority">
            <a:extLst>
              <a:ext uri="{FF2B5EF4-FFF2-40B4-BE49-F238E27FC236}">
                <a16:creationId xmlns:a16="http://schemas.microsoft.com/office/drawing/2014/main" id="{84876239-ECFB-759C-0754-8D1C369DB911}"/>
              </a:ext>
            </a:extLst>
          </p:cNvPr>
          <p:cNvSpPr txBox="1"/>
          <p:nvPr/>
        </p:nvSpPr>
        <p:spPr>
          <a:xfrm>
            <a:off x="1655762" y="2236738"/>
            <a:ext cx="88804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Asse</a:t>
            </a:r>
            <a:r>
              <a:rPr kumimoji="0" lang="en-US" sz="4800" b="0" i="0" u="none" strike="noStrike" kern="1200" cap="small" spc="0" normalizeH="0" baseline="0" noProof="0" dirty="0" err="1">
                <a:ln>
                  <a:noFill/>
                </a:ln>
                <a:solidFill>
                  <a:prstClr val="white"/>
                </a:solidFill>
                <a:effectLst/>
                <a:uLnTx/>
                <a:uFillTx/>
                <a:latin typeface="Arial Narrow" panose="020B0606020202030204" pitchFamily="34" charset="0"/>
                <a:ea typeface="+mn-ea"/>
                <a:cs typeface="+mn-cs"/>
              </a:rPr>
              <a:t>mbly</a:t>
            </a:r>
            <a:r>
              <a:rPr kumimoji="0" lang="en-US" sz="48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 Bill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Transit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Ballot Authority</a:t>
            </a:r>
          </a:p>
        </p:txBody>
      </p:sp>
      <p:pic>
        <p:nvPicPr>
          <p:cNvPr id="10" name="ICON: ballot" descr="A white box with a check mark&#10;&#10;Description automatically generated">
            <a:extLst>
              <a:ext uri="{FF2B5EF4-FFF2-40B4-BE49-F238E27FC236}">
                <a16:creationId xmlns:a16="http://schemas.microsoft.com/office/drawing/2014/main" id="{2BAC0DF1-B2F9-B847-9738-33242FDB4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138" y="1163017"/>
            <a:ext cx="1073721" cy="1073721"/>
          </a:xfrm>
          <a:prstGeom prst="rect">
            <a:avLst/>
          </a:prstGeom>
        </p:spPr>
      </p:pic>
    </p:spTree>
    <p:extLst>
      <p:ext uri="{BB962C8B-B14F-4D97-AF65-F5344CB8AC3E}">
        <p14:creationId xmlns:p14="http://schemas.microsoft.com/office/powerpoint/2010/main" val="113156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road LV" descr="A road leading to a city&#10;&#10;Description automatically generated">
            <a:extLst>
              <a:ext uri="{FF2B5EF4-FFF2-40B4-BE49-F238E27FC236}">
                <a16:creationId xmlns:a16="http://schemas.microsoft.com/office/drawing/2014/main" id="{0A84635C-3651-5042-E956-F5CA936B5D7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33374" r="3077"/>
          <a:stretch/>
        </p:blipFill>
        <p:spPr>
          <a:xfrm>
            <a:off x="0" y="0"/>
            <a:ext cx="12192000" cy="6395013"/>
          </a:xfrm>
          <a:prstGeom prst="rect">
            <a:avLst/>
          </a:prstGeom>
          <a:ln w="25400">
            <a:solidFill>
              <a:schemeClr val="bg1"/>
            </a:solidFill>
          </a:ln>
        </p:spPr>
      </p:pic>
      <p:sp>
        <p:nvSpPr>
          <p:cNvPr id="13" name="shape">
            <a:extLst>
              <a:ext uri="{FF2B5EF4-FFF2-40B4-BE49-F238E27FC236}">
                <a16:creationId xmlns:a16="http://schemas.microsoft.com/office/drawing/2014/main" id="{21B64534-8FDC-239B-FFED-70ECA331D588}"/>
              </a:ext>
            </a:extLst>
          </p:cNvPr>
          <p:cNvSpPr/>
          <p:nvPr/>
        </p:nvSpPr>
        <p:spPr>
          <a:xfrm rot="10800000">
            <a:off x="-1" y="0"/>
            <a:ext cx="12192000" cy="4641450"/>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14" name="TITLE: Roadway Funding">
            <a:extLst>
              <a:ext uri="{FF2B5EF4-FFF2-40B4-BE49-F238E27FC236}">
                <a16:creationId xmlns:a16="http://schemas.microsoft.com/office/drawing/2014/main" id="{1E6F215C-FEF7-0C96-AA0F-B0C43156068B}"/>
              </a:ext>
            </a:extLst>
          </p:cNvPr>
          <p:cNvSpPr/>
          <p:nvPr/>
        </p:nvSpPr>
        <p:spPr>
          <a:xfrm>
            <a:off x="2783948" y="2650603"/>
            <a:ext cx="6624104" cy="1556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cap="small" dirty="0">
                <a:solidFill>
                  <a:schemeClr val="bg1"/>
                </a:solidFill>
                <a:effectLst>
                  <a:glow rad="101600">
                    <a:srgbClr val="2F1750">
                      <a:alpha val="40000"/>
                    </a:srgbClr>
                  </a:glow>
                </a:effectLst>
                <a:latin typeface="Arial Black" panose="020B0A04020102020204" pitchFamily="34" charset="0"/>
              </a:rPr>
              <a:t>Roadway Funding</a:t>
            </a:r>
          </a:p>
        </p:txBody>
      </p:sp>
    </p:spTree>
    <p:extLst>
      <p:ext uri="{BB962C8B-B14F-4D97-AF65-F5344CB8AC3E}">
        <p14:creationId xmlns:p14="http://schemas.microsoft.com/office/powerpoint/2010/main" val="22143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ad with a large crowd of people&#10;&#10;Description automatically generated">
            <a:extLst>
              <a:ext uri="{FF2B5EF4-FFF2-40B4-BE49-F238E27FC236}">
                <a16:creationId xmlns:a16="http://schemas.microsoft.com/office/drawing/2014/main" id="{B1697CA0-BFF3-6C29-C594-A077220F7B4E}"/>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rcRect l="1" t="7172" r="1" b="34"/>
          <a:stretch/>
        </p:blipFill>
        <p:spPr>
          <a:xfrm>
            <a:off x="0" y="0"/>
            <a:ext cx="12192000" cy="6356350"/>
          </a:xfrm>
          <a:prstGeom prst="rect">
            <a:avLst/>
          </a:prstGeom>
        </p:spPr>
      </p:pic>
      <p:sp>
        <p:nvSpPr>
          <p:cNvPr id="5" name="shape">
            <a:extLst>
              <a:ext uri="{FF2B5EF4-FFF2-40B4-BE49-F238E27FC236}">
                <a16:creationId xmlns:a16="http://schemas.microsoft.com/office/drawing/2014/main" id="{2A0E2F51-3B49-1DA8-F94A-670702C9A7C4}"/>
              </a:ext>
            </a:extLst>
          </p:cNvPr>
          <p:cNvSpPr/>
          <p:nvPr/>
        </p:nvSpPr>
        <p:spPr>
          <a:xfrm>
            <a:off x="0" y="0"/>
            <a:ext cx="12192000" cy="5970494"/>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shape">
            <a:extLst>
              <a:ext uri="{FF2B5EF4-FFF2-40B4-BE49-F238E27FC236}">
                <a16:creationId xmlns:a16="http://schemas.microsoft.com/office/drawing/2014/main" id="{1F74151A-10A6-CE42-9C29-7CB2962D727C}"/>
              </a:ext>
            </a:extLst>
          </p:cNvPr>
          <p:cNvSpPr/>
          <p:nvPr/>
        </p:nvSpPr>
        <p:spPr>
          <a:xfrm>
            <a:off x="4492153" y="2135529"/>
            <a:ext cx="3000805" cy="3220662"/>
          </a:xfrm>
          <a:prstGeom prst="rect">
            <a:avLst/>
          </a:prstGeom>
          <a:solidFill>
            <a:srgbClr val="2F1750">
              <a:alpha val="50000"/>
            </a:srgbClr>
          </a:solidFill>
          <a:ln w="38100">
            <a:solidFill>
              <a:srgbClr val="2F17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hape">
            <a:extLst>
              <a:ext uri="{FF2B5EF4-FFF2-40B4-BE49-F238E27FC236}">
                <a16:creationId xmlns:a16="http://schemas.microsoft.com/office/drawing/2014/main" id="{DFB2CE8E-16F8-01D9-B939-D080A6850474}"/>
              </a:ext>
            </a:extLst>
          </p:cNvPr>
          <p:cNvSpPr/>
          <p:nvPr/>
        </p:nvSpPr>
        <p:spPr>
          <a:xfrm>
            <a:off x="8312974" y="2135529"/>
            <a:ext cx="3000805" cy="3220662"/>
          </a:xfrm>
          <a:prstGeom prst="rect">
            <a:avLst/>
          </a:prstGeom>
          <a:solidFill>
            <a:srgbClr val="2F1750">
              <a:alpha val="50000"/>
            </a:srgbClr>
          </a:solidFill>
          <a:ln w="38100">
            <a:solidFill>
              <a:srgbClr val="2F17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hape">
            <a:extLst>
              <a:ext uri="{FF2B5EF4-FFF2-40B4-BE49-F238E27FC236}">
                <a16:creationId xmlns:a16="http://schemas.microsoft.com/office/drawing/2014/main" id="{1A03D54D-7037-4391-39F1-26DC71FE4A24}"/>
              </a:ext>
            </a:extLst>
          </p:cNvPr>
          <p:cNvSpPr/>
          <p:nvPr/>
        </p:nvSpPr>
        <p:spPr>
          <a:xfrm>
            <a:off x="671332" y="2135529"/>
            <a:ext cx="3000805" cy="3220662"/>
          </a:xfrm>
          <a:prstGeom prst="rect">
            <a:avLst/>
          </a:prstGeom>
          <a:solidFill>
            <a:srgbClr val="2F1750">
              <a:alpha val="50000"/>
            </a:srgbClr>
          </a:solidFill>
          <a:ln w="38100">
            <a:solidFill>
              <a:srgbClr val="2F17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980B74-2C9C-F051-59FD-635BE01A39E9}"/>
              </a:ext>
            </a:extLst>
          </p:cNvPr>
          <p:cNvSpPr>
            <a:spLocks noGrp="1"/>
          </p:cNvSpPr>
          <p:nvPr>
            <p:ph type="title"/>
          </p:nvPr>
        </p:nvSpPr>
        <p:spPr/>
        <p:txBody>
          <a:bodyPr/>
          <a:lstStyle/>
          <a:p>
            <a:r>
              <a:rPr lang="en-US" dirty="0"/>
              <a:t>How Roads Get Funded</a:t>
            </a:r>
          </a:p>
        </p:txBody>
      </p:sp>
      <p:sp>
        <p:nvSpPr>
          <p:cNvPr id="3" name="Text Placeholder 2">
            <a:extLst>
              <a:ext uri="{FF2B5EF4-FFF2-40B4-BE49-F238E27FC236}">
                <a16:creationId xmlns:a16="http://schemas.microsoft.com/office/drawing/2014/main" id="{610A0BA5-E623-7D47-34BF-1F5BF1EFD1C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FA4CB56F-43DF-544C-8483-F91BFE5D9C57}"/>
              </a:ext>
            </a:extLst>
          </p:cNvPr>
          <p:cNvSpPr>
            <a:spLocks noGrp="1"/>
          </p:cNvSpPr>
          <p:nvPr>
            <p:ph type="body" sz="quarter" idx="14"/>
          </p:nvPr>
        </p:nvSpPr>
        <p:spPr/>
        <p:txBody>
          <a:bodyPr/>
          <a:lstStyle/>
          <a:p>
            <a:endParaRPr lang="en-US"/>
          </a:p>
        </p:txBody>
      </p:sp>
      <p:sp>
        <p:nvSpPr>
          <p:cNvPr id="6" name="ICON: FRI">
            <a:extLst>
              <a:ext uri="{FF2B5EF4-FFF2-40B4-BE49-F238E27FC236}">
                <a16:creationId xmlns:a16="http://schemas.microsoft.com/office/drawing/2014/main" id="{A2D4CCDD-1756-C76A-5DE9-7F83A97016B1}"/>
              </a:ext>
            </a:extLst>
          </p:cNvPr>
          <p:cNvSpPr txBox="1"/>
          <p:nvPr/>
        </p:nvSpPr>
        <p:spPr>
          <a:xfrm>
            <a:off x="8312970" y="3903605"/>
            <a:ext cx="3000805" cy="1384995"/>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Fuel Revenue </a:t>
            </a:r>
            <a:b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b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Indexing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(FRI)</a:t>
            </a:r>
          </a:p>
        </p:txBody>
      </p:sp>
      <p:sp>
        <p:nvSpPr>
          <p:cNvPr id="7" name="TEXT: Sales Tax (Q10)">
            <a:extLst>
              <a:ext uri="{FF2B5EF4-FFF2-40B4-BE49-F238E27FC236}">
                <a16:creationId xmlns:a16="http://schemas.microsoft.com/office/drawing/2014/main" id="{CCE575FE-76BE-6488-25FF-F86F0EF7B923}"/>
              </a:ext>
            </a:extLst>
          </p:cNvPr>
          <p:cNvSpPr txBox="1"/>
          <p:nvPr/>
        </p:nvSpPr>
        <p:spPr>
          <a:xfrm>
            <a:off x="4657240" y="4016232"/>
            <a:ext cx="2670629" cy="954107"/>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Sales Tax </a:t>
            </a:r>
            <a:b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b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(Q10)</a:t>
            </a:r>
          </a:p>
        </p:txBody>
      </p:sp>
      <p:sp>
        <p:nvSpPr>
          <p:cNvPr id="8" name="TEXT: (MVFT)">
            <a:extLst>
              <a:ext uri="{FF2B5EF4-FFF2-40B4-BE49-F238E27FC236}">
                <a16:creationId xmlns:a16="http://schemas.microsoft.com/office/drawing/2014/main" id="{943418A3-135A-4642-74DF-B060C04DADF8}"/>
              </a:ext>
            </a:extLst>
          </p:cNvPr>
          <p:cNvSpPr txBox="1"/>
          <p:nvPr/>
        </p:nvSpPr>
        <p:spPr>
          <a:xfrm>
            <a:off x="671329" y="3903605"/>
            <a:ext cx="3000804" cy="954107"/>
          </a:xfrm>
          <a:prstGeom prst="rect">
            <a:avLst/>
          </a:prstGeom>
          <a:noFill/>
        </p:spPr>
        <p:txBody>
          <a:bodyPr wrap="square" rtlCol="0">
            <a:spAutoFit/>
          </a:bodyPr>
          <a:lstStyle/>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Motor Vehicle </a:t>
            </a:r>
          </a:p>
          <a:p>
            <a:pPr marL="0" marR="0" lvl="1" indent="0" algn="ctr" defTabSz="121497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Fuel Tax (MVFT)</a:t>
            </a:r>
          </a:p>
        </p:txBody>
      </p:sp>
      <p:pic>
        <p:nvPicPr>
          <p:cNvPr id="22" name="ICON: car">
            <a:extLst>
              <a:ext uri="{FF2B5EF4-FFF2-40B4-BE49-F238E27FC236}">
                <a16:creationId xmlns:a16="http://schemas.microsoft.com/office/drawing/2014/main" id="{89E34860-34FE-1815-679F-FC21C7FCA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250" y="2570113"/>
            <a:ext cx="2006091" cy="1149490"/>
          </a:xfrm>
          <a:prstGeom prst="rect">
            <a:avLst/>
          </a:prstGeom>
          <a:effectLst>
            <a:glow rad="63500">
              <a:srgbClr val="B84200">
                <a:alpha val="40000"/>
              </a:srgbClr>
            </a:glow>
          </a:effectLst>
        </p:spPr>
      </p:pic>
      <p:pic>
        <p:nvPicPr>
          <p:cNvPr id="23" name="Graphic 22" descr="Register with solid fill">
            <a:extLst>
              <a:ext uri="{FF2B5EF4-FFF2-40B4-BE49-F238E27FC236}">
                <a16:creationId xmlns:a16="http://schemas.microsoft.com/office/drawing/2014/main" id="{F0801AA3-E5E0-25B7-5F68-DB8ABFF6591A}"/>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5182759" y="2259058"/>
            <a:ext cx="1771599" cy="1771599"/>
          </a:xfrm>
          <a:prstGeom prst="rect">
            <a:avLst/>
          </a:prstGeom>
          <a:effectLst>
            <a:glow rad="63500">
              <a:srgbClr val="B84200">
                <a:alpha val="40000"/>
              </a:srgbClr>
            </a:glow>
          </a:effectLst>
        </p:spPr>
      </p:pic>
      <p:pic>
        <p:nvPicPr>
          <p:cNvPr id="24" name="ICON: gas">
            <a:extLst>
              <a:ext uri="{FF2B5EF4-FFF2-40B4-BE49-F238E27FC236}">
                <a16:creationId xmlns:a16="http://schemas.microsoft.com/office/drawing/2014/main" id="{695FBB79-A392-47DD-841D-837BE9E9B697}"/>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Photocopy/>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74519" y="2406006"/>
            <a:ext cx="1477706" cy="1477702"/>
          </a:xfrm>
          <a:prstGeom prst="rect">
            <a:avLst/>
          </a:prstGeom>
          <a:effectLst>
            <a:glow rad="63500">
              <a:srgbClr val="B84200">
                <a:alpha val="40000"/>
              </a:srgbClr>
            </a:glow>
          </a:effectLst>
        </p:spPr>
      </p:pic>
    </p:spTree>
    <p:extLst>
      <p:ext uri="{BB962C8B-B14F-4D97-AF65-F5344CB8AC3E}">
        <p14:creationId xmlns:p14="http://schemas.microsoft.com/office/powerpoint/2010/main" val="41659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B212949D-9D63-2DA9-89DE-C00586071E93}"/>
              </a:ext>
            </a:extLst>
          </p:cNvPr>
          <p:cNvSpPr/>
          <p:nvPr/>
        </p:nvSpPr>
        <p:spPr>
          <a:xfrm>
            <a:off x="0" y="0"/>
            <a:ext cx="12192000" cy="2231619"/>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B98F14-EBA1-2D06-7829-2708C135220A}"/>
              </a:ext>
            </a:extLst>
          </p:cNvPr>
          <p:cNvSpPr>
            <a:spLocks noGrp="1"/>
          </p:cNvSpPr>
          <p:nvPr>
            <p:ph type="title"/>
          </p:nvPr>
        </p:nvSpPr>
        <p:spPr/>
        <p:txBody>
          <a:bodyPr/>
          <a:lstStyle/>
          <a:p>
            <a:r>
              <a:rPr lang="en-US" dirty="0"/>
              <a:t>Fuel Tax Breakdown</a:t>
            </a:r>
          </a:p>
        </p:txBody>
      </p:sp>
      <p:sp>
        <p:nvSpPr>
          <p:cNvPr id="3" name="Text Placeholder 2">
            <a:extLst>
              <a:ext uri="{FF2B5EF4-FFF2-40B4-BE49-F238E27FC236}">
                <a16:creationId xmlns:a16="http://schemas.microsoft.com/office/drawing/2014/main" id="{58FC2015-E1DB-1F60-3021-6BE3EA28BB3A}"/>
              </a:ext>
            </a:extLst>
          </p:cNvPr>
          <p:cNvSpPr>
            <a:spLocks noGrp="1"/>
          </p:cNvSpPr>
          <p:nvPr>
            <p:ph type="body" sz="quarter" idx="13"/>
          </p:nvPr>
        </p:nvSpPr>
        <p:spPr/>
        <p:txBody>
          <a:bodyPr/>
          <a:lstStyle/>
          <a:p>
            <a:r>
              <a:rPr lang="en-US" dirty="0"/>
              <a:t>How Much Have We Collected?</a:t>
            </a:r>
          </a:p>
        </p:txBody>
      </p:sp>
      <p:sp>
        <p:nvSpPr>
          <p:cNvPr id="4" name="Text Placeholder 3">
            <a:extLst>
              <a:ext uri="{FF2B5EF4-FFF2-40B4-BE49-F238E27FC236}">
                <a16:creationId xmlns:a16="http://schemas.microsoft.com/office/drawing/2014/main" id="{17049ABE-F307-1B59-BCB7-89EB66287D80}"/>
              </a:ext>
            </a:extLst>
          </p:cNvPr>
          <p:cNvSpPr>
            <a:spLocks noGrp="1"/>
          </p:cNvSpPr>
          <p:nvPr>
            <p:ph type="body" sz="quarter" idx="14"/>
          </p:nvPr>
        </p:nvSpPr>
        <p:spPr/>
        <p:txBody>
          <a:bodyPr/>
          <a:lstStyle/>
          <a:p>
            <a:endParaRPr lang="en-US"/>
          </a:p>
        </p:txBody>
      </p:sp>
      <p:sp>
        <p:nvSpPr>
          <p:cNvPr id="6" name="Content Placeholder 2">
            <a:extLst>
              <a:ext uri="{FF2B5EF4-FFF2-40B4-BE49-F238E27FC236}">
                <a16:creationId xmlns:a16="http://schemas.microsoft.com/office/drawing/2014/main" id="{A5992181-9DE0-5B61-65AD-5614F04DEF45}"/>
              </a:ext>
            </a:extLst>
          </p:cNvPr>
          <p:cNvSpPr txBox="1">
            <a:spLocks/>
          </p:cNvSpPr>
          <p:nvPr/>
        </p:nvSpPr>
        <p:spPr>
          <a:xfrm>
            <a:off x="255916" y="1838505"/>
            <a:ext cx="9199761" cy="4624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900037" lvl="0" indent="0" algn="just" defTabSz="931774" rtl="0" eaLnBrk="1" fontAlgn="auto" latinLnBrk="0" hangingPunct="1">
              <a:lnSpc>
                <a:spcPct val="97000"/>
              </a:lnSpc>
              <a:spcBef>
                <a:spcPts val="275"/>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Despite rising gas prices, we collect </a:t>
            </a: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75 cents </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 taxes. </a:t>
            </a:r>
          </a:p>
          <a:p>
            <a:pPr marL="584617" marR="900037" lvl="0" indent="-457200" algn="just" defTabSz="931774" rtl="0" eaLnBrk="1" fontAlgn="auto" latinLnBrk="0" hangingPunct="1">
              <a:lnSpc>
                <a:spcPct val="200000"/>
              </a:lnSpc>
              <a:spcBef>
                <a:spcPts val="275"/>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24.6 cents </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goes to the RTC</a:t>
            </a:r>
          </a:p>
          <a:p>
            <a:pPr marL="584617" marR="900037" lvl="0" indent="-457200" algn="just" defTabSz="931774" rtl="0" eaLnBrk="1" fontAlgn="auto" latinLnBrk="0" hangingPunct="1">
              <a:lnSpc>
                <a:spcPct val="200000"/>
              </a:lnSpc>
              <a:spcBef>
                <a:spcPts val="275"/>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9 cents</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goes to the county </a:t>
            </a:r>
          </a:p>
          <a:p>
            <a:pPr marL="584617" marR="900037" lvl="0" indent="-457200" algn="just" defTabSz="931774" rtl="0" eaLnBrk="1" fontAlgn="auto" latinLnBrk="0" hangingPunct="1">
              <a:lnSpc>
                <a:spcPct val="200000"/>
              </a:lnSpc>
              <a:spcBef>
                <a:spcPts val="275"/>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23 cents </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goes to the state </a:t>
            </a:r>
          </a:p>
          <a:p>
            <a:pPr marL="584617" marR="900037" lvl="0" indent="-457200" algn="just" defTabSz="931774" rtl="0" eaLnBrk="1" fontAlgn="auto" latinLnBrk="0" hangingPunct="1">
              <a:lnSpc>
                <a:spcPct val="200000"/>
              </a:lnSpc>
              <a:spcBef>
                <a:spcPts val="275"/>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18.4 cents </a:t>
            </a:r>
            <a:r>
              <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goes to the federal government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7" name="Picture 6" descr="A close up of a coin&#10;&#10;Description automatically generated">
            <a:extLst>
              <a:ext uri="{FF2B5EF4-FFF2-40B4-BE49-F238E27FC236}">
                <a16:creationId xmlns:a16="http://schemas.microsoft.com/office/drawing/2014/main" id="{1DDD7AF3-F235-ECAC-740C-581C3C61A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765" y="2491787"/>
            <a:ext cx="590217" cy="591088"/>
          </a:xfrm>
          <a:prstGeom prst="rect">
            <a:avLst/>
          </a:prstGeom>
        </p:spPr>
      </p:pic>
      <p:pic>
        <p:nvPicPr>
          <p:cNvPr id="8" name="Picture 7" descr="A close up of a coin&#10;&#10;Description automatically generated">
            <a:extLst>
              <a:ext uri="{FF2B5EF4-FFF2-40B4-BE49-F238E27FC236}">
                <a16:creationId xmlns:a16="http://schemas.microsoft.com/office/drawing/2014/main" id="{1D5CF77E-CF8F-0624-7C22-EE5DAFF6D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132" y="2491787"/>
            <a:ext cx="590217" cy="591088"/>
          </a:xfrm>
          <a:prstGeom prst="rect">
            <a:avLst/>
          </a:prstGeom>
        </p:spPr>
      </p:pic>
      <p:pic>
        <p:nvPicPr>
          <p:cNvPr id="9" name="Picture 8" descr="A close up of a coin&#10;&#10;Description automatically generated">
            <a:extLst>
              <a:ext uri="{FF2B5EF4-FFF2-40B4-BE49-F238E27FC236}">
                <a16:creationId xmlns:a16="http://schemas.microsoft.com/office/drawing/2014/main" id="{A94F10D8-46EC-D375-DBED-D58B78A876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1654" y="3240238"/>
            <a:ext cx="895321" cy="887031"/>
          </a:xfrm>
          <a:prstGeom prst="rect">
            <a:avLst/>
          </a:prstGeom>
        </p:spPr>
      </p:pic>
      <p:pic>
        <p:nvPicPr>
          <p:cNvPr id="10" name="Picture 9" descr="A close up of a coin&#10;&#10;Description automatically generated">
            <a:extLst>
              <a:ext uri="{FF2B5EF4-FFF2-40B4-BE49-F238E27FC236}">
                <a16:creationId xmlns:a16="http://schemas.microsoft.com/office/drawing/2014/main" id="{362FD44E-E018-12B9-F1E2-9A93D29BA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4303" y="2446075"/>
            <a:ext cx="711482" cy="708542"/>
          </a:xfrm>
          <a:prstGeom prst="rect">
            <a:avLst/>
          </a:prstGeom>
        </p:spPr>
      </p:pic>
      <p:pic>
        <p:nvPicPr>
          <p:cNvPr id="11" name="Picture 10" descr="A close up of a coin&#10;&#10;Description automatically generated">
            <a:extLst>
              <a:ext uri="{FF2B5EF4-FFF2-40B4-BE49-F238E27FC236}">
                <a16:creationId xmlns:a16="http://schemas.microsoft.com/office/drawing/2014/main" id="{4EEAC6FA-5EFA-E0E9-7B86-74F45B396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596" y="2446075"/>
            <a:ext cx="711482" cy="708542"/>
          </a:xfrm>
          <a:prstGeom prst="rect">
            <a:avLst/>
          </a:prstGeom>
        </p:spPr>
      </p:pic>
      <p:pic>
        <p:nvPicPr>
          <p:cNvPr id="12" name="Picture 11" descr="A close up of a coin&#10;&#10;Description automatically generated">
            <a:extLst>
              <a:ext uri="{FF2B5EF4-FFF2-40B4-BE49-F238E27FC236}">
                <a16:creationId xmlns:a16="http://schemas.microsoft.com/office/drawing/2014/main" id="{85DBEA4F-0FC9-2A01-EAD1-5AA6BFFBB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5943" y="2446075"/>
            <a:ext cx="711482" cy="708542"/>
          </a:xfrm>
          <a:prstGeom prst="rect">
            <a:avLst/>
          </a:prstGeom>
        </p:spPr>
      </p:pic>
      <p:pic>
        <p:nvPicPr>
          <p:cNvPr id="13" name="Picture 12" descr="A close up of a coin&#10;&#10;Description automatically generated">
            <a:extLst>
              <a:ext uri="{FF2B5EF4-FFF2-40B4-BE49-F238E27FC236}">
                <a16:creationId xmlns:a16="http://schemas.microsoft.com/office/drawing/2014/main" id="{DF9BE9E7-7B09-A91C-C52F-C96AD05F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538" y="3379098"/>
            <a:ext cx="711482" cy="708542"/>
          </a:xfrm>
          <a:prstGeom prst="rect">
            <a:avLst/>
          </a:prstGeom>
        </p:spPr>
      </p:pic>
      <p:pic>
        <p:nvPicPr>
          <p:cNvPr id="14" name="Picture 13" descr="A close up of a coin&#10;&#10;Description automatically generated">
            <a:extLst>
              <a:ext uri="{FF2B5EF4-FFF2-40B4-BE49-F238E27FC236}">
                <a16:creationId xmlns:a16="http://schemas.microsoft.com/office/drawing/2014/main" id="{ABDEB447-770C-FAD0-282B-C39ED4DAD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831" y="3379098"/>
            <a:ext cx="711482" cy="708542"/>
          </a:xfrm>
          <a:prstGeom prst="rect">
            <a:avLst/>
          </a:prstGeom>
        </p:spPr>
      </p:pic>
      <p:pic>
        <p:nvPicPr>
          <p:cNvPr id="15" name="Picture 14" descr="A close up of a coin&#10;&#10;Description automatically generated">
            <a:extLst>
              <a:ext uri="{FF2B5EF4-FFF2-40B4-BE49-F238E27FC236}">
                <a16:creationId xmlns:a16="http://schemas.microsoft.com/office/drawing/2014/main" id="{039E4DCC-DBDB-ED32-902F-B4979E172A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6178" y="3379098"/>
            <a:ext cx="711482" cy="708542"/>
          </a:xfrm>
          <a:prstGeom prst="rect">
            <a:avLst/>
          </a:prstGeom>
        </p:spPr>
      </p:pic>
      <p:pic>
        <p:nvPicPr>
          <p:cNvPr id="16" name="Picture 15" descr="A close up of a coin&#10;&#10;Description automatically generated">
            <a:extLst>
              <a:ext uri="{FF2B5EF4-FFF2-40B4-BE49-F238E27FC236}">
                <a16:creationId xmlns:a16="http://schemas.microsoft.com/office/drawing/2014/main" id="{94067668-BBE4-61DD-51AE-0A5AF08189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156" y="3379098"/>
            <a:ext cx="711482" cy="708542"/>
          </a:xfrm>
          <a:prstGeom prst="rect">
            <a:avLst/>
          </a:prstGeom>
        </p:spPr>
      </p:pic>
      <p:pic>
        <p:nvPicPr>
          <p:cNvPr id="17" name="Picture 16" descr="A close up of a coin&#10;&#10;Description automatically generated">
            <a:extLst>
              <a:ext uri="{FF2B5EF4-FFF2-40B4-BE49-F238E27FC236}">
                <a16:creationId xmlns:a16="http://schemas.microsoft.com/office/drawing/2014/main" id="{007DC23D-3F58-2197-8F0D-C84152B41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654" y="4347748"/>
            <a:ext cx="590217" cy="591088"/>
          </a:xfrm>
          <a:prstGeom prst="rect">
            <a:avLst/>
          </a:prstGeom>
        </p:spPr>
      </p:pic>
      <p:pic>
        <p:nvPicPr>
          <p:cNvPr id="18" name="Picture 17" descr="A close up of a coin&#10;&#10;Description automatically generated">
            <a:extLst>
              <a:ext uri="{FF2B5EF4-FFF2-40B4-BE49-F238E27FC236}">
                <a16:creationId xmlns:a16="http://schemas.microsoft.com/office/drawing/2014/main" id="{78927A66-99C0-1BA9-B46C-980B806A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021" y="4347748"/>
            <a:ext cx="590217" cy="591088"/>
          </a:xfrm>
          <a:prstGeom prst="rect">
            <a:avLst/>
          </a:prstGeom>
        </p:spPr>
      </p:pic>
      <p:pic>
        <p:nvPicPr>
          <p:cNvPr id="19" name="Picture 18" descr="A close up of a coin&#10;&#10;Description automatically generated">
            <a:extLst>
              <a:ext uri="{FF2B5EF4-FFF2-40B4-BE49-F238E27FC236}">
                <a16:creationId xmlns:a16="http://schemas.microsoft.com/office/drawing/2014/main" id="{B873DF37-31F9-9428-D5D4-6149178DE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9192" y="4302036"/>
            <a:ext cx="711482" cy="708542"/>
          </a:xfrm>
          <a:prstGeom prst="rect">
            <a:avLst/>
          </a:prstGeom>
        </p:spPr>
      </p:pic>
      <p:pic>
        <p:nvPicPr>
          <p:cNvPr id="20" name="Picture 19" descr="A close up of a coin&#10;&#10;Description automatically generated">
            <a:extLst>
              <a:ext uri="{FF2B5EF4-FFF2-40B4-BE49-F238E27FC236}">
                <a16:creationId xmlns:a16="http://schemas.microsoft.com/office/drawing/2014/main" id="{316FAC92-CA7F-4ECC-51B7-3CFC83291B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5485" y="4302036"/>
            <a:ext cx="711482" cy="708542"/>
          </a:xfrm>
          <a:prstGeom prst="rect">
            <a:avLst/>
          </a:prstGeom>
        </p:spPr>
      </p:pic>
      <p:pic>
        <p:nvPicPr>
          <p:cNvPr id="21" name="Picture 20" descr="A close up of a coin&#10;&#10;Description automatically generated">
            <a:extLst>
              <a:ext uri="{FF2B5EF4-FFF2-40B4-BE49-F238E27FC236}">
                <a16:creationId xmlns:a16="http://schemas.microsoft.com/office/drawing/2014/main" id="{ACDCC8FC-771D-3FE0-1621-CA0E7D5FC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0832" y="4302036"/>
            <a:ext cx="711482" cy="708542"/>
          </a:xfrm>
          <a:prstGeom prst="rect">
            <a:avLst/>
          </a:prstGeom>
        </p:spPr>
      </p:pic>
      <p:pic>
        <p:nvPicPr>
          <p:cNvPr id="22" name="Picture 21" descr="A close up of a coin&#10;&#10;Description automatically generated">
            <a:extLst>
              <a:ext uri="{FF2B5EF4-FFF2-40B4-BE49-F238E27FC236}">
                <a16:creationId xmlns:a16="http://schemas.microsoft.com/office/drawing/2014/main" id="{E95E0DF4-D44C-5C5A-2D9A-E2BEFE331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0676" y="5244231"/>
            <a:ext cx="590217" cy="591088"/>
          </a:xfrm>
          <a:prstGeom prst="rect">
            <a:avLst/>
          </a:prstGeom>
        </p:spPr>
      </p:pic>
      <p:pic>
        <p:nvPicPr>
          <p:cNvPr id="23" name="Picture 22" descr="A close up of a coin&#10;&#10;Description automatically generated">
            <a:extLst>
              <a:ext uri="{FF2B5EF4-FFF2-40B4-BE49-F238E27FC236}">
                <a16:creationId xmlns:a16="http://schemas.microsoft.com/office/drawing/2014/main" id="{1FA4D5C9-A3DE-82FD-8A78-BA8AE1E02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657" y="5096259"/>
            <a:ext cx="895321" cy="887031"/>
          </a:xfrm>
          <a:prstGeom prst="rect">
            <a:avLst/>
          </a:prstGeom>
        </p:spPr>
      </p:pic>
      <p:pic>
        <p:nvPicPr>
          <p:cNvPr id="24" name="Picture 23" descr="A close up of a coin&#10;&#10;Description automatically generated">
            <a:extLst>
              <a:ext uri="{FF2B5EF4-FFF2-40B4-BE49-F238E27FC236}">
                <a16:creationId xmlns:a16="http://schemas.microsoft.com/office/drawing/2014/main" id="{861075B7-91B6-6921-ABB3-E2EA8F4AC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156" y="5185503"/>
            <a:ext cx="711482" cy="708542"/>
          </a:xfrm>
          <a:prstGeom prst="rect">
            <a:avLst/>
          </a:prstGeom>
        </p:spPr>
      </p:pic>
      <p:pic>
        <p:nvPicPr>
          <p:cNvPr id="25" name="Picture 24" descr="A close up of a coin&#10;&#10;Description automatically generated">
            <a:extLst>
              <a:ext uri="{FF2B5EF4-FFF2-40B4-BE49-F238E27FC236}">
                <a16:creationId xmlns:a16="http://schemas.microsoft.com/office/drawing/2014/main" id="{4E4F7D60-4122-B6A2-431E-C299819E0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2756" y="5185503"/>
            <a:ext cx="711482" cy="708542"/>
          </a:xfrm>
          <a:prstGeom prst="rect">
            <a:avLst/>
          </a:prstGeom>
        </p:spPr>
      </p:pic>
      <p:pic>
        <p:nvPicPr>
          <p:cNvPr id="26" name="Picture 25" descr="A close up of a coin&#10;&#10;Description automatically generated">
            <a:extLst>
              <a:ext uri="{FF2B5EF4-FFF2-40B4-BE49-F238E27FC236}">
                <a16:creationId xmlns:a16="http://schemas.microsoft.com/office/drawing/2014/main" id="{EAFD2821-4D30-6B94-FFA2-B665DC084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2542" y="5185503"/>
            <a:ext cx="711482" cy="708542"/>
          </a:xfrm>
          <a:prstGeom prst="rect">
            <a:avLst/>
          </a:prstGeom>
        </p:spPr>
      </p:pic>
      <p:pic>
        <p:nvPicPr>
          <p:cNvPr id="27" name="Picture 26" descr="A close up of a coin&#10;&#10;Description automatically generated">
            <a:extLst>
              <a:ext uri="{FF2B5EF4-FFF2-40B4-BE49-F238E27FC236}">
                <a16:creationId xmlns:a16="http://schemas.microsoft.com/office/drawing/2014/main" id="{95A8197C-AE57-0CCE-B894-723C940870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4156"/>
          <a:stretch/>
        </p:blipFill>
        <p:spPr>
          <a:xfrm>
            <a:off x="10293329" y="2446075"/>
            <a:ext cx="468456" cy="708542"/>
          </a:xfrm>
          <a:prstGeom prst="rect">
            <a:avLst/>
          </a:prstGeom>
        </p:spPr>
      </p:pic>
      <p:pic>
        <p:nvPicPr>
          <p:cNvPr id="28" name="Picture 27" descr="A close up of a coin&#10;&#10;Description automatically generated">
            <a:extLst>
              <a:ext uri="{FF2B5EF4-FFF2-40B4-BE49-F238E27FC236}">
                <a16:creationId xmlns:a16="http://schemas.microsoft.com/office/drawing/2014/main" id="{4D4E9351-7F3B-188D-1F62-D0FCD8E07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5678" y="2446075"/>
            <a:ext cx="711482" cy="708542"/>
          </a:xfrm>
          <a:prstGeom prst="rect">
            <a:avLst/>
          </a:prstGeom>
        </p:spPr>
      </p:pic>
      <p:pic>
        <p:nvPicPr>
          <p:cNvPr id="29" name="Picture 28" descr="A close up of a coin&#10;&#10;Description automatically generated">
            <a:extLst>
              <a:ext uri="{FF2B5EF4-FFF2-40B4-BE49-F238E27FC236}">
                <a16:creationId xmlns:a16="http://schemas.microsoft.com/office/drawing/2014/main" id="{970D92F0-23AD-5B2D-94E4-3A9916540D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845"/>
          <a:stretch/>
        </p:blipFill>
        <p:spPr>
          <a:xfrm>
            <a:off x="11352328" y="5185503"/>
            <a:ext cx="307031" cy="708542"/>
          </a:xfrm>
          <a:prstGeom prst="rect">
            <a:avLst/>
          </a:prstGeom>
        </p:spPr>
      </p:pic>
      <p:pic>
        <p:nvPicPr>
          <p:cNvPr id="30" name="LOGO: Fueling Our Future" descr="logo.png">
            <a:extLst>
              <a:ext uri="{FF2B5EF4-FFF2-40B4-BE49-F238E27FC236}">
                <a16:creationId xmlns:a16="http://schemas.microsoft.com/office/drawing/2014/main" id="{643E4A3D-57B0-09CD-E1C2-77C870BE74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b="10794"/>
          <a:stretch/>
        </p:blipFill>
        <p:spPr>
          <a:xfrm>
            <a:off x="10273592" y="124281"/>
            <a:ext cx="1812636" cy="1826333"/>
          </a:xfrm>
          <a:prstGeom prst="rect">
            <a:avLst/>
          </a:prstGeom>
          <a:effectLst>
            <a:glow rad="825500">
              <a:srgbClr val="BAB2C5">
                <a:alpha val="18000"/>
              </a:srgbClr>
            </a:glow>
          </a:effectLst>
        </p:spPr>
      </p:pic>
    </p:spTree>
    <p:extLst>
      <p:ext uri="{BB962C8B-B14F-4D97-AF65-F5344CB8AC3E}">
        <p14:creationId xmlns:p14="http://schemas.microsoft.com/office/powerpoint/2010/main" val="274884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anim calcmode="lin" valueType="num">
                                      <p:cBhvr>
                                        <p:cTn id="10" dur="500" fill="hold"/>
                                        <p:tgtEl>
                                          <p:spTgt spid="30"/>
                                        </p:tgtEl>
                                        <p:attrNameLst>
                                          <p:attrName>ppt_x</p:attrName>
                                        </p:attrNameLst>
                                      </p:cBhvr>
                                      <p:tavLst>
                                        <p:tav tm="0">
                                          <p:val>
                                            <p:fltVal val="0.5"/>
                                          </p:val>
                                        </p:tav>
                                        <p:tav tm="100000">
                                          <p:val>
                                            <p:strVal val="#ppt_x"/>
                                          </p:val>
                                        </p:tav>
                                      </p:tavLst>
                                    </p:anim>
                                    <p:anim calcmode="lin" valueType="num">
                                      <p:cBhvr>
                                        <p:cTn id="11"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6D1C5-DCE6-1CAF-F127-E0BA75B75959}"/>
            </a:ext>
          </a:extLst>
        </p:cNvPr>
        <p:cNvGrpSpPr/>
        <p:nvPr/>
      </p:nvGrpSpPr>
      <p:grpSpPr>
        <a:xfrm>
          <a:off x="0" y="0"/>
          <a:ext cx="0" cy="0"/>
          <a:chOff x="0" y="0"/>
          <a:chExt cx="0" cy="0"/>
        </a:xfrm>
      </p:grpSpPr>
      <p:sp>
        <p:nvSpPr>
          <p:cNvPr id="7" name="Content Placeholder 8">
            <a:extLst>
              <a:ext uri="{FF2B5EF4-FFF2-40B4-BE49-F238E27FC236}">
                <a16:creationId xmlns:a16="http://schemas.microsoft.com/office/drawing/2014/main" id="{32C6A36B-5039-33C3-0201-46CDF06A846C}"/>
              </a:ext>
            </a:extLst>
          </p:cNvPr>
          <p:cNvSpPr txBox="1">
            <a:spLocks/>
          </p:cNvSpPr>
          <p:nvPr/>
        </p:nvSpPr>
        <p:spPr>
          <a:xfrm>
            <a:off x="8452602" y="1362074"/>
            <a:ext cx="3483479" cy="4546802"/>
          </a:xfrm>
          <a:prstGeom prst="rect">
            <a:avLst/>
          </a:prstGeom>
          <a:solidFill>
            <a:schemeClr val="bg1">
              <a:lumMod val="5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 name="Title 1">
            <a:extLst>
              <a:ext uri="{FF2B5EF4-FFF2-40B4-BE49-F238E27FC236}">
                <a16:creationId xmlns:a16="http://schemas.microsoft.com/office/drawing/2014/main" id="{370E6DD7-CD2F-0CDE-8603-CBD3E2C5D481}"/>
              </a:ext>
            </a:extLst>
          </p:cNvPr>
          <p:cNvSpPr>
            <a:spLocks noGrp="1"/>
          </p:cNvSpPr>
          <p:nvPr>
            <p:ph type="title"/>
          </p:nvPr>
        </p:nvSpPr>
        <p:spPr/>
        <p:txBody>
          <a:bodyPr/>
          <a:lstStyle/>
          <a:p>
            <a:r>
              <a:rPr lang="en-US" dirty="0"/>
              <a:t>RTC Fuel Tax Collections</a:t>
            </a:r>
          </a:p>
        </p:txBody>
      </p:sp>
      <p:graphicFrame>
        <p:nvGraphicFramePr>
          <p:cNvPr id="9" name="Content Placeholder 8">
            <a:extLst>
              <a:ext uri="{FF2B5EF4-FFF2-40B4-BE49-F238E27FC236}">
                <a16:creationId xmlns:a16="http://schemas.microsoft.com/office/drawing/2014/main" id="{98605E5C-A19D-F79E-9AEA-E6D18D7E3EC9}"/>
              </a:ext>
            </a:extLst>
          </p:cNvPr>
          <p:cNvGraphicFramePr>
            <a:graphicFrameLocks noGrp="1"/>
          </p:cNvGraphicFramePr>
          <p:nvPr>
            <p:ph sz="half" idx="1"/>
          </p:nvPr>
        </p:nvGraphicFramePr>
        <p:xfrm>
          <a:off x="255588" y="1552575"/>
          <a:ext cx="8013700" cy="46243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3B9F322D-8403-9200-059C-B2A3391CD83E}"/>
              </a:ext>
            </a:extLst>
          </p:cNvPr>
          <p:cNvSpPr>
            <a:spLocks noGrp="1"/>
          </p:cNvSpPr>
          <p:nvPr>
            <p:ph sz="half" idx="2"/>
          </p:nvPr>
        </p:nvSpPr>
        <p:spPr>
          <a:xfrm>
            <a:off x="8452270" y="1362074"/>
            <a:ext cx="3483811" cy="4546803"/>
          </a:xfrm>
        </p:spPr>
        <p:txBody>
          <a:bodyPr anchor="ctr">
            <a:normAutofit/>
          </a:bodyPr>
          <a:lstStyle/>
          <a:p>
            <a:pPr marL="0" indent="0" algn="ctr">
              <a:lnSpc>
                <a:spcPct val="100000"/>
              </a:lnSpc>
              <a:spcBef>
                <a:spcPts val="0"/>
              </a:spcBef>
              <a:buNone/>
            </a:pPr>
            <a:r>
              <a:rPr lang="en-US" sz="2400" cap="small" dirty="0">
                <a:solidFill>
                  <a:schemeClr val="bg1"/>
                </a:solidFill>
              </a:rPr>
              <a:t>While Motor Vehicle </a:t>
            </a:r>
          </a:p>
          <a:p>
            <a:pPr marL="0" indent="0" algn="ctr">
              <a:lnSpc>
                <a:spcPct val="100000"/>
              </a:lnSpc>
              <a:spcBef>
                <a:spcPts val="0"/>
              </a:spcBef>
              <a:buNone/>
            </a:pPr>
            <a:r>
              <a:rPr lang="en-US" sz="2400" cap="small" dirty="0">
                <a:solidFill>
                  <a:schemeClr val="bg1"/>
                </a:solidFill>
              </a:rPr>
              <a:t>Fuel Tax revenue has </a:t>
            </a:r>
          </a:p>
          <a:p>
            <a:pPr marL="0" indent="0" algn="ctr">
              <a:lnSpc>
                <a:spcPct val="100000"/>
              </a:lnSpc>
              <a:spcBef>
                <a:spcPts val="0"/>
              </a:spcBef>
              <a:buNone/>
            </a:pPr>
            <a:r>
              <a:rPr lang="en-US" sz="2400" cap="small" dirty="0">
                <a:solidFill>
                  <a:schemeClr val="bg1"/>
                </a:solidFill>
              </a:rPr>
              <a:t>remained flat for </a:t>
            </a:r>
          </a:p>
          <a:p>
            <a:pPr marL="0" indent="0" algn="ctr">
              <a:lnSpc>
                <a:spcPct val="100000"/>
              </a:lnSpc>
              <a:spcBef>
                <a:spcPts val="0"/>
              </a:spcBef>
              <a:buNone/>
            </a:pPr>
            <a:r>
              <a:rPr lang="en-US" sz="2400" cap="small" dirty="0">
                <a:solidFill>
                  <a:schemeClr val="bg1"/>
                </a:solidFill>
              </a:rPr>
              <a:t>more than a decade, </a:t>
            </a:r>
          </a:p>
          <a:p>
            <a:pPr marL="0" indent="0" algn="ctr">
              <a:lnSpc>
                <a:spcPct val="100000"/>
              </a:lnSpc>
              <a:spcBef>
                <a:spcPts val="0"/>
              </a:spcBef>
              <a:buNone/>
            </a:pPr>
            <a:r>
              <a:rPr lang="en-US" sz="2400" cap="small" dirty="0">
                <a:solidFill>
                  <a:schemeClr val="bg1"/>
                </a:solidFill>
              </a:rPr>
              <a:t>Fuel Revenue Indexing (FRI) has generated </a:t>
            </a:r>
          </a:p>
          <a:p>
            <a:pPr marL="0" indent="0" algn="ctr">
              <a:lnSpc>
                <a:spcPct val="100000"/>
              </a:lnSpc>
              <a:spcBef>
                <a:spcPts val="0"/>
              </a:spcBef>
              <a:buNone/>
            </a:pPr>
            <a:r>
              <a:rPr lang="en-US" b="1" u="sng" cap="small" dirty="0">
                <a:solidFill>
                  <a:schemeClr val="bg1"/>
                </a:solidFill>
              </a:rPr>
              <a:t>more than $1 Billion</a:t>
            </a:r>
            <a:r>
              <a:rPr lang="en-US" sz="2400" u="sng" cap="small" dirty="0">
                <a:solidFill>
                  <a:schemeClr val="bg1"/>
                </a:solidFill>
              </a:rPr>
              <a:t> </a:t>
            </a:r>
            <a:r>
              <a:rPr lang="en-US" sz="2400" cap="small" dirty="0">
                <a:solidFill>
                  <a:schemeClr val="bg1"/>
                </a:solidFill>
              </a:rPr>
              <a:t>to help fund </a:t>
            </a:r>
          </a:p>
          <a:p>
            <a:pPr marL="0" indent="0" algn="ctr">
              <a:lnSpc>
                <a:spcPct val="100000"/>
              </a:lnSpc>
              <a:spcBef>
                <a:spcPts val="0"/>
              </a:spcBef>
              <a:buNone/>
            </a:pPr>
            <a:r>
              <a:rPr lang="en-US" sz="2400" cap="small" dirty="0">
                <a:solidFill>
                  <a:schemeClr val="bg1"/>
                </a:solidFill>
              </a:rPr>
              <a:t>critical roadway projects.</a:t>
            </a:r>
          </a:p>
        </p:txBody>
      </p:sp>
      <p:sp>
        <p:nvSpPr>
          <p:cNvPr id="5" name="Text Placeholder 4">
            <a:extLst>
              <a:ext uri="{FF2B5EF4-FFF2-40B4-BE49-F238E27FC236}">
                <a16:creationId xmlns:a16="http://schemas.microsoft.com/office/drawing/2014/main" id="{B2C29A9E-5D16-C091-420D-BA9FCEA31D1E}"/>
              </a:ext>
            </a:extLst>
          </p:cNvPr>
          <p:cNvSpPr>
            <a:spLocks noGrp="1"/>
          </p:cNvSpPr>
          <p:nvPr>
            <p:ph type="body" sz="quarter" idx="13"/>
          </p:nvPr>
        </p:nvSpPr>
        <p:spPr/>
        <p:txBody>
          <a:bodyPr/>
          <a:lstStyle/>
          <a:p>
            <a:r>
              <a:rPr lang="en-US" dirty="0"/>
              <a:t>Actual</a:t>
            </a:r>
          </a:p>
        </p:txBody>
      </p:sp>
      <p:sp>
        <p:nvSpPr>
          <p:cNvPr id="3" name="Text Placeholder 2">
            <a:extLst>
              <a:ext uri="{FF2B5EF4-FFF2-40B4-BE49-F238E27FC236}">
                <a16:creationId xmlns:a16="http://schemas.microsoft.com/office/drawing/2014/main" id="{5DFAAD44-3A74-55DB-34E2-A2BBB9FA172A}"/>
              </a:ext>
            </a:extLst>
          </p:cNvPr>
          <p:cNvSpPr>
            <a:spLocks noGrp="1"/>
          </p:cNvSpPr>
          <p:nvPr>
            <p:ph type="body" sz="quarter" idx="14"/>
          </p:nvPr>
        </p:nvSpPr>
        <p:spPr/>
        <p:txBody>
          <a:bodyPr>
            <a:normAutofit/>
          </a:bodyPr>
          <a:lstStyle/>
          <a:p>
            <a:r>
              <a:rPr lang="en-US" dirty="0"/>
              <a:t>Source: Regional Transportation Commission. Totals include revenue for gasoline and special fuels such as diesel.</a:t>
            </a:r>
          </a:p>
        </p:txBody>
      </p:sp>
    </p:spTree>
    <p:extLst>
      <p:ext uri="{BB962C8B-B14F-4D97-AF65-F5344CB8AC3E}">
        <p14:creationId xmlns:p14="http://schemas.microsoft.com/office/powerpoint/2010/main" val="236757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2BA307-FBA3-F9F1-8085-F72E0E0A8B58}"/>
              </a:ext>
            </a:extLst>
          </p:cNvPr>
          <p:cNvPicPr>
            <a:picLocks noChangeAspect="1"/>
          </p:cNvPicPr>
          <p:nvPr/>
        </p:nvPicPr>
        <p:blipFill rotWithShape="1">
          <a:blip r:embed="rId3">
            <a:extLst>
              <a:ext uri="{28A0092B-C50C-407E-A947-70E740481C1C}">
                <a14:useLocalDpi xmlns:a14="http://schemas.microsoft.com/office/drawing/2010/main" val="0"/>
              </a:ext>
            </a:extLst>
          </a:blip>
          <a:srcRect l="18305" t="35323" r="340" b="954"/>
          <a:stretch/>
        </p:blipFill>
        <p:spPr>
          <a:xfrm>
            <a:off x="1" y="-2"/>
            <a:ext cx="12192000" cy="6356351"/>
          </a:xfrm>
          <a:prstGeom prst="rect">
            <a:avLst/>
          </a:prstGeom>
        </p:spPr>
      </p:pic>
      <p:sp>
        <p:nvSpPr>
          <p:cNvPr id="5" name="shape">
            <a:extLst>
              <a:ext uri="{FF2B5EF4-FFF2-40B4-BE49-F238E27FC236}">
                <a16:creationId xmlns:a16="http://schemas.microsoft.com/office/drawing/2014/main" id="{4377461F-23D3-F785-1C2A-1E364C063C7D}"/>
              </a:ext>
            </a:extLst>
          </p:cNvPr>
          <p:cNvSpPr/>
          <p:nvPr/>
        </p:nvSpPr>
        <p:spPr>
          <a:xfrm>
            <a:off x="0" y="0"/>
            <a:ext cx="12192000" cy="5970494"/>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8E2750-F7AC-5E04-4B77-9DD3735B7027}"/>
              </a:ext>
            </a:extLst>
          </p:cNvPr>
          <p:cNvSpPr>
            <a:spLocks noGrp="1"/>
          </p:cNvSpPr>
          <p:nvPr>
            <p:ph type="title"/>
          </p:nvPr>
        </p:nvSpPr>
        <p:spPr/>
        <p:txBody>
          <a:bodyPr/>
          <a:lstStyle/>
          <a:p>
            <a:r>
              <a:rPr lang="en-US" dirty="0"/>
              <a:t>Fuel Revenue Indexing</a:t>
            </a:r>
          </a:p>
        </p:txBody>
      </p:sp>
      <p:sp>
        <p:nvSpPr>
          <p:cNvPr id="3" name="Text Placeholder 2">
            <a:extLst>
              <a:ext uri="{FF2B5EF4-FFF2-40B4-BE49-F238E27FC236}">
                <a16:creationId xmlns:a16="http://schemas.microsoft.com/office/drawing/2014/main" id="{411DEF49-7233-3969-2227-FFD91007AB10}"/>
              </a:ext>
            </a:extLst>
          </p:cNvPr>
          <p:cNvSpPr>
            <a:spLocks noGrp="1"/>
          </p:cNvSpPr>
          <p:nvPr>
            <p:ph type="body" sz="quarter" idx="13"/>
          </p:nvPr>
        </p:nvSpPr>
        <p:spPr/>
        <p:txBody>
          <a:bodyPr/>
          <a:lstStyle/>
          <a:p>
            <a:r>
              <a:rPr lang="en-US" dirty="0"/>
              <a:t>Progress report as of April 2025</a:t>
            </a:r>
          </a:p>
        </p:txBody>
      </p:sp>
      <p:sp>
        <p:nvSpPr>
          <p:cNvPr id="4" name="Text Placeholder 3">
            <a:extLst>
              <a:ext uri="{FF2B5EF4-FFF2-40B4-BE49-F238E27FC236}">
                <a16:creationId xmlns:a16="http://schemas.microsoft.com/office/drawing/2014/main" id="{3AD6C841-5B5B-4637-C98F-BC5D59EAB1EF}"/>
              </a:ext>
            </a:extLst>
          </p:cNvPr>
          <p:cNvSpPr>
            <a:spLocks noGrp="1"/>
          </p:cNvSpPr>
          <p:nvPr>
            <p:ph type="body" sz="quarter" idx="14"/>
          </p:nvPr>
        </p:nvSpPr>
        <p:spPr/>
        <p:txBody>
          <a:bodyPr/>
          <a:lstStyle/>
          <a:p>
            <a:endParaRPr lang="en-US"/>
          </a:p>
        </p:txBody>
      </p:sp>
      <p:graphicFrame>
        <p:nvGraphicFramePr>
          <p:cNvPr id="6" name="Diagram 5">
            <a:extLst>
              <a:ext uri="{FF2B5EF4-FFF2-40B4-BE49-F238E27FC236}">
                <a16:creationId xmlns:a16="http://schemas.microsoft.com/office/drawing/2014/main" id="{993FF93A-0115-9D72-7C08-0A1C2BBFBF33}"/>
              </a:ext>
            </a:extLst>
          </p:cNvPr>
          <p:cNvGraphicFramePr/>
          <p:nvPr>
            <p:extLst>
              <p:ext uri="{D42A27DB-BD31-4B8C-83A1-F6EECF244321}">
                <p14:modId xmlns:p14="http://schemas.microsoft.com/office/powerpoint/2010/main" val="1873536719"/>
              </p:ext>
            </p:extLst>
          </p:nvPr>
        </p:nvGraphicFramePr>
        <p:xfrm>
          <a:off x="177800" y="3235011"/>
          <a:ext cx="11836400" cy="2466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CON: dig">
            <a:extLst>
              <a:ext uri="{FF2B5EF4-FFF2-40B4-BE49-F238E27FC236}">
                <a16:creationId xmlns:a16="http://schemas.microsoft.com/office/drawing/2014/main" id="{C27A8A06-3369-619E-1AA3-1C70E5A06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2457" y="3630968"/>
            <a:ext cx="790657" cy="790657"/>
          </a:xfrm>
          <a:prstGeom prst="rect">
            <a:avLst/>
          </a:prstGeom>
        </p:spPr>
      </p:pic>
      <p:pic>
        <p:nvPicPr>
          <p:cNvPr id="8" name="ICON: small business">
            <a:extLst>
              <a:ext uri="{FF2B5EF4-FFF2-40B4-BE49-F238E27FC236}">
                <a16:creationId xmlns:a16="http://schemas.microsoft.com/office/drawing/2014/main" id="{0337301F-EEE2-D66C-BE8A-68D6D48990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2485" y="3732425"/>
            <a:ext cx="587743" cy="587743"/>
          </a:xfrm>
          <a:prstGeom prst="rect">
            <a:avLst/>
          </a:prstGeom>
        </p:spPr>
      </p:pic>
      <p:pic>
        <p:nvPicPr>
          <p:cNvPr id="9" name="ICON: construction">
            <a:extLst>
              <a:ext uri="{FF2B5EF4-FFF2-40B4-BE49-F238E27FC236}">
                <a16:creationId xmlns:a16="http://schemas.microsoft.com/office/drawing/2014/main" id="{55265525-BF94-F4B8-A70D-798C7EF17C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95644" y="3774347"/>
            <a:ext cx="503899" cy="503899"/>
          </a:xfrm>
          <a:prstGeom prst="rect">
            <a:avLst/>
          </a:prstGeom>
        </p:spPr>
      </p:pic>
      <p:pic>
        <p:nvPicPr>
          <p:cNvPr id="10" name="ICON: money">
            <a:extLst>
              <a:ext uri="{FF2B5EF4-FFF2-40B4-BE49-F238E27FC236}">
                <a16:creationId xmlns:a16="http://schemas.microsoft.com/office/drawing/2014/main" id="{CEE128F0-BDF7-4E8E-1CFF-E24A85C940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5910" y="3635862"/>
            <a:ext cx="780869" cy="780869"/>
          </a:xfrm>
          <a:prstGeom prst="rect">
            <a:avLst/>
          </a:prstGeom>
        </p:spPr>
      </p:pic>
      <p:pic>
        <p:nvPicPr>
          <p:cNvPr id="11" name="LOGO: Fueling Our Future" descr="logo.png">
            <a:extLst>
              <a:ext uri="{FF2B5EF4-FFF2-40B4-BE49-F238E27FC236}">
                <a16:creationId xmlns:a16="http://schemas.microsoft.com/office/drawing/2014/main" id="{2EEC6C94-292D-6985-EA63-B9D4FBD13DC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0794"/>
          <a:stretch/>
        </p:blipFill>
        <p:spPr>
          <a:xfrm>
            <a:off x="4839800" y="1614348"/>
            <a:ext cx="2512400" cy="2531384"/>
          </a:xfrm>
          <a:prstGeom prst="rect">
            <a:avLst/>
          </a:prstGeom>
        </p:spPr>
      </p:pic>
    </p:spTree>
    <p:extLst>
      <p:ext uri="{BB962C8B-B14F-4D97-AF65-F5344CB8AC3E}">
        <p14:creationId xmlns:p14="http://schemas.microsoft.com/office/powerpoint/2010/main" val="349231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1CFC9D3-C073-478F-82EE-EEA7D378DE81}"/>
              </a:ext>
            </a:extLst>
          </p:cNvPr>
          <p:cNvGraphicFramePr>
            <a:graphicFrameLocks/>
          </p:cNvGraphicFramePr>
          <p:nvPr>
            <p:extLst>
              <p:ext uri="{D42A27DB-BD31-4B8C-83A1-F6EECF244321}">
                <p14:modId xmlns:p14="http://schemas.microsoft.com/office/powerpoint/2010/main" val="2453614151"/>
              </p:ext>
            </p:extLst>
          </p:nvPr>
        </p:nvGraphicFramePr>
        <p:xfrm>
          <a:off x="0" y="236184"/>
          <a:ext cx="12192000" cy="632102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D1B35F2E-0ACB-D433-1998-20FF34A8AB5D}"/>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tretch>
            <a:fillRect/>
          </a:stretch>
        </p:blipFill>
        <p:spPr>
          <a:xfrm>
            <a:off x="145774" y="5559904"/>
            <a:ext cx="757196" cy="594863"/>
          </a:xfrm>
          <a:prstGeom prst="rect">
            <a:avLst/>
          </a:prstGeom>
        </p:spPr>
      </p:pic>
      <p:sp>
        <p:nvSpPr>
          <p:cNvPr id="3" name="TITLE:">
            <a:extLst>
              <a:ext uri="{FF2B5EF4-FFF2-40B4-BE49-F238E27FC236}">
                <a16:creationId xmlns:a16="http://schemas.microsoft.com/office/drawing/2014/main" id="{220CF6F9-C252-D74A-4BA1-508C8D86DECC}"/>
              </a:ext>
            </a:extLst>
          </p:cNvPr>
          <p:cNvSpPr>
            <a:spLocks noGrp="1"/>
          </p:cNvSpPr>
          <p:nvPr>
            <p:ph type="title"/>
          </p:nvPr>
        </p:nvSpPr>
        <p:spPr/>
        <p:txBody>
          <a:bodyPr>
            <a:normAutofit/>
          </a:bodyPr>
          <a:lstStyle/>
          <a:p>
            <a:r>
              <a:rPr lang="en-US" dirty="0">
                <a:solidFill>
                  <a:schemeClr val="tx1"/>
                </a:solidFill>
              </a:rPr>
              <a:t>Total Projects By Phase All Funds</a:t>
            </a:r>
          </a:p>
        </p:txBody>
      </p:sp>
      <p:sp>
        <p:nvSpPr>
          <p:cNvPr id="10" name="Text Placeholder 9">
            <a:extLst>
              <a:ext uri="{FF2B5EF4-FFF2-40B4-BE49-F238E27FC236}">
                <a16:creationId xmlns:a16="http://schemas.microsoft.com/office/drawing/2014/main" id="{71D8E6A2-2ABE-B13B-4960-A70D4632E827}"/>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1CB833BA-994F-3FBB-50A5-10CA49C22EAB}"/>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C3F645B9-99DF-FD78-BE41-3404EFE2269B}"/>
              </a:ext>
            </a:extLst>
          </p:cNvPr>
          <p:cNvSpPr txBox="1"/>
          <p:nvPr/>
        </p:nvSpPr>
        <p:spPr>
          <a:xfrm>
            <a:off x="11052493" y="5935701"/>
            <a:ext cx="1139507" cy="276999"/>
          </a:xfrm>
          <a:prstGeom prst="rect">
            <a:avLst/>
          </a:prstGeom>
          <a:noFill/>
        </p:spPr>
        <p:txBody>
          <a:bodyPr wrap="square" rtlCol="0">
            <a:spAutoFit/>
          </a:bodyPr>
          <a:lstStyle/>
          <a:p>
            <a:r>
              <a:rPr lang="en-US" sz="1200" dirty="0">
                <a:latin typeface="Arial Narrow" panose="020B0606020202030204" pitchFamily="34" charset="0"/>
              </a:rPr>
              <a:t>*3</a:t>
            </a:r>
            <a:r>
              <a:rPr lang="en-US" sz="1200" baseline="30000" dirty="0">
                <a:latin typeface="Arial Narrow" panose="020B0606020202030204" pitchFamily="34" charset="0"/>
              </a:rPr>
              <a:t>rd</a:t>
            </a:r>
            <a:r>
              <a:rPr lang="en-US" sz="1200" dirty="0">
                <a:latin typeface="Arial Narrow" panose="020B0606020202030204" pitchFamily="34" charset="0"/>
              </a:rPr>
              <a:t> Qtr.</a:t>
            </a:r>
          </a:p>
        </p:txBody>
      </p:sp>
    </p:spTree>
    <p:extLst>
      <p:ext uri="{BB962C8B-B14F-4D97-AF65-F5344CB8AC3E}">
        <p14:creationId xmlns:p14="http://schemas.microsoft.com/office/powerpoint/2010/main" val="208750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a:extLst>
              <a:ext uri="{FF2B5EF4-FFF2-40B4-BE49-F238E27FC236}">
                <a16:creationId xmlns:a16="http://schemas.microsoft.com/office/drawing/2014/main" id="{2624F0DE-8E06-4FB9-87AE-8316A4A931A7}"/>
              </a:ext>
            </a:extLst>
          </p:cNvPr>
          <p:cNvGraphicFramePr>
            <a:graphicFrameLocks/>
          </p:cNvGraphicFramePr>
          <p:nvPr>
            <p:extLst>
              <p:ext uri="{D42A27DB-BD31-4B8C-83A1-F6EECF244321}">
                <p14:modId xmlns:p14="http://schemas.microsoft.com/office/powerpoint/2010/main" val="2633395837"/>
              </p:ext>
            </p:extLst>
          </p:nvPr>
        </p:nvGraphicFramePr>
        <p:xfrm>
          <a:off x="125260" y="551145"/>
          <a:ext cx="12066740" cy="63068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3rd qtr.">
            <a:extLst>
              <a:ext uri="{FF2B5EF4-FFF2-40B4-BE49-F238E27FC236}">
                <a16:creationId xmlns:a16="http://schemas.microsoft.com/office/drawing/2014/main" id="{6ED13D07-74C5-44E6-A01B-96B972F20727}"/>
              </a:ext>
            </a:extLst>
          </p:cNvPr>
          <p:cNvSpPr txBox="1"/>
          <p:nvPr/>
        </p:nvSpPr>
        <p:spPr>
          <a:xfrm>
            <a:off x="11052493" y="5935701"/>
            <a:ext cx="1139507" cy="276999"/>
          </a:xfrm>
          <a:prstGeom prst="rect">
            <a:avLst/>
          </a:prstGeom>
          <a:noFill/>
        </p:spPr>
        <p:txBody>
          <a:bodyPr wrap="square" rtlCol="0">
            <a:spAutoFit/>
          </a:bodyPr>
          <a:lstStyle/>
          <a:p>
            <a:r>
              <a:rPr lang="en-US" sz="1200" dirty="0">
                <a:latin typeface="Arial Narrow" panose="020B0606020202030204" pitchFamily="34" charset="0"/>
              </a:rPr>
              <a:t>*3</a:t>
            </a:r>
            <a:r>
              <a:rPr lang="en-US" sz="1200" baseline="30000" dirty="0">
                <a:latin typeface="Arial Narrow" panose="020B0606020202030204" pitchFamily="34" charset="0"/>
              </a:rPr>
              <a:t>rd</a:t>
            </a:r>
            <a:r>
              <a:rPr lang="en-US" sz="1200" dirty="0">
                <a:latin typeface="Arial Narrow" panose="020B0606020202030204" pitchFamily="34" charset="0"/>
              </a:rPr>
              <a:t> Qtr.</a:t>
            </a:r>
          </a:p>
        </p:txBody>
      </p:sp>
      <p:sp>
        <p:nvSpPr>
          <p:cNvPr id="9" name="SOURCE:">
            <a:extLst>
              <a:ext uri="{FF2B5EF4-FFF2-40B4-BE49-F238E27FC236}">
                <a16:creationId xmlns:a16="http://schemas.microsoft.com/office/drawing/2014/main" id="{7570D4EB-781C-AD9D-9DE2-0D519144BD98}"/>
              </a:ext>
            </a:extLst>
          </p:cNvPr>
          <p:cNvSpPr>
            <a:spLocks noGrp="1"/>
          </p:cNvSpPr>
          <p:nvPr>
            <p:ph type="body" sz="quarter" idx="14"/>
          </p:nvPr>
        </p:nvSpPr>
        <p:spPr/>
        <p:txBody>
          <a:bodyPr/>
          <a:lstStyle/>
          <a:p>
            <a:endParaRPr lang="en-US"/>
          </a:p>
        </p:txBody>
      </p:sp>
      <p:sp>
        <p:nvSpPr>
          <p:cNvPr id="8" name="SUBTITLE:">
            <a:extLst>
              <a:ext uri="{FF2B5EF4-FFF2-40B4-BE49-F238E27FC236}">
                <a16:creationId xmlns:a16="http://schemas.microsoft.com/office/drawing/2014/main" id="{DD8CC75D-89DC-44C3-8A9F-25B6D122F206}"/>
              </a:ext>
            </a:extLst>
          </p:cNvPr>
          <p:cNvSpPr>
            <a:spLocks noGrp="1"/>
          </p:cNvSpPr>
          <p:nvPr>
            <p:ph type="body" sz="quarter" idx="13"/>
          </p:nvPr>
        </p:nvSpPr>
        <p:spPr/>
        <p:txBody>
          <a:bodyPr/>
          <a:lstStyle/>
          <a:p>
            <a:endParaRPr lang="en-US"/>
          </a:p>
        </p:txBody>
      </p:sp>
      <p:sp>
        <p:nvSpPr>
          <p:cNvPr id="7" name="TITLE: Total Dollars Under Contract By Fund">
            <a:extLst>
              <a:ext uri="{FF2B5EF4-FFF2-40B4-BE49-F238E27FC236}">
                <a16:creationId xmlns:a16="http://schemas.microsoft.com/office/drawing/2014/main" id="{51E71B0A-46DF-BDE4-BF22-6C13693D12C4}"/>
              </a:ext>
            </a:extLst>
          </p:cNvPr>
          <p:cNvSpPr>
            <a:spLocks noGrp="1"/>
          </p:cNvSpPr>
          <p:nvPr>
            <p:ph type="title"/>
          </p:nvPr>
        </p:nvSpPr>
        <p:spPr/>
        <p:txBody>
          <a:bodyPr/>
          <a:lstStyle/>
          <a:p>
            <a:r>
              <a:rPr lang="en-US" dirty="0"/>
              <a:t>Total Dollars Under Contract By Fund</a:t>
            </a:r>
          </a:p>
        </p:txBody>
      </p:sp>
      <p:pic>
        <p:nvPicPr>
          <p:cNvPr id="12" name="Picture 11">
            <a:extLst>
              <a:ext uri="{FF2B5EF4-FFF2-40B4-BE49-F238E27FC236}">
                <a16:creationId xmlns:a16="http://schemas.microsoft.com/office/drawing/2014/main" id="{DB41C80E-099A-EE48-9170-A95178E6A69E}"/>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tretch>
            <a:fillRect/>
          </a:stretch>
        </p:blipFill>
        <p:spPr>
          <a:xfrm>
            <a:off x="145774" y="5559904"/>
            <a:ext cx="757196" cy="594863"/>
          </a:xfrm>
          <a:prstGeom prst="rect">
            <a:avLst/>
          </a:prstGeom>
        </p:spPr>
      </p:pic>
    </p:spTree>
    <p:extLst>
      <p:ext uri="{BB962C8B-B14F-4D97-AF65-F5344CB8AC3E}">
        <p14:creationId xmlns:p14="http://schemas.microsoft.com/office/powerpoint/2010/main" val="5889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998A70A1-78F8-1084-F1B5-DFD553969C15}"/>
              </a:ext>
            </a:extLst>
          </p:cNvPr>
          <p:cNvSpPr/>
          <p:nvPr/>
        </p:nvSpPr>
        <p:spPr>
          <a:xfrm>
            <a:off x="0" y="0"/>
            <a:ext cx="12192000" cy="5970494"/>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Bicycling"/>
          <p:cNvSpPr txBox="1"/>
          <p:nvPr/>
        </p:nvSpPr>
        <p:spPr>
          <a:xfrm>
            <a:off x="9801565" y="5494223"/>
            <a:ext cx="1878031" cy="646331"/>
          </a:xfrm>
          <a:prstGeom prst="rect">
            <a:avLst/>
          </a:prstGeom>
          <a:solidFill>
            <a:srgbClr val="2F175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Bicycling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small" spc="0" normalizeH="0" noProof="0" dirty="0">
              <a:ln>
                <a:noFill/>
              </a:ln>
              <a:solidFill>
                <a:schemeClr val="bg1"/>
              </a:solidFill>
              <a:effectLst/>
              <a:uLnTx/>
              <a:uFillTx/>
              <a:latin typeface="Arial Black" panose="020B0A04020102020204" pitchFamily="34" charset="0"/>
            </a:endParaRPr>
          </a:p>
        </p:txBody>
      </p:sp>
      <p:pic>
        <p:nvPicPr>
          <p:cNvPr id="12" name="IMAGE: Bike Share"/>
          <p:cNvPicPr>
            <a:picLocks noChangeAspect="1"/>
          </p:cNvPicPr>
          <p:nvPr/>
        </p:nvPicPr>
        <p:blipFill rotWithShape="1">
          <a:blip r:embed="rId3">
            <a:extLst>
              <a:ext uri="{28A0092B-C50C-407E-A947-70E740481C1C}">
                <a14:useLocalDpi xmlns:a14="http://schemas.microsoft.com/office/drawing/2010/main" val="0"/>
              </a:ext>
            </a:extLst>
          </a:blip>
          <a:srcRect l="77" r="77"/>
          <a:stretch/>
        </p:blipFill>
        <p:spPr>
          <a:xfrm>
            <a:off x="9813073" y="1696898"/>
            <a:ext cx="1829379" cy="3809438"/>
          </a:xfrm>
          <a:prstGeom prst="rect">
            <a:avLst/>
          </a:prstGeom>
        </p:spPr>
      </p:pic>
      <p:sp>
        <p:nvSpPr>
          <p:cNvPr id="5" name="TEXT: Planning"/>
          <p:cNvSpPr txBox="1"/>
          <p:nvPr/>
        </p:nvSpPr>
        <p:spPr>
          <a:xfrm>
            <a:off x="489209" y="5494223"/>
            <a:ext cx="1859819" cy="646331"/>
          </a:xfrm>
          <a:prstGeom prst="rect">
            <a:avLst/>
          </a:prstGeom>
          <a:solidFill>
            <a:srgbClr val="2F1750"/>
          </a:solidFill>
          <a:ln>
            <a:solidFill>
              <a:srgbClr val="2F17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small" spc="0" normalizeH="0" noProof="0" dirty="0">
              <a:ln>
                <a:noFill/>
              </a:ln>
              <a:solidFill>
                <a:schemeClr val="bg1"/>
              </a:solidFill>
              <a:effectLst/>
              <a:uLnTx/>
              <a:uFillTx/>
              <a:latin typeface="Arial Narrow" panose="020B0606020202030204" pitchFamily="34" charset="0"/>
            </a:endParaRPr>
          </a:p>
        </p:txBody>
      </p:sp>
      <p:pic>
        <p:nvPicPr>
          <p:cNvPr id="9" name="IMAGE: Planning"/>
          <p:cNvPicPr>
            <a:picLocks noChangeAspect="1"/>
          </p:cNvPicPr>
          <p:nvPr/>
        </p:nvPicPr>
        <p:blipFill rotWithShape="1">
          <a:blip r:embed="rId4" cstate="print">
            <a:extLst>
              <a:ext uri="{28A0092B-C50C-407E-A947-70E740481C1C}">
                <a14:useLocalDpi xmlns:a14="http://schemas.microsoft.com/office/drawing/2010/main" val="0"/>
              </a:ext>
            </a:extLst>
          </a:blip>
          <a:srcRect l="39286" r="30561"/>
          <a:stretch/>
        </p:blipFill>
        <p:spPr>
          <a:xfrm>
            <a:off x="504673" y="1696898"/>
            <a:ext cx="1837854" cy="3809438"/>
          </a:xfrm>
          <a:prstGeom prst="rect">
            <a:avLst/>
          </a:prstGeom>
        </p:spPr>
      </p:pic>
      <p:sp>
        <p:nvSpPr>
          <p:cNvPr id="6" name="TEXT: Roadway Funding"/>
          <p:cNvSpPr txBox="1"/>
          <p:nvPr/>
        </p:nvSpPr>
        <p:spPr>
          <a:xfrm>
            <a:off x="2831718" y="5530632"/>
            <a:ext cx="1859822" cy="646331"/>
          </a:xfrm>
          <a:prstGeom prst="rect">
            <a:avLst/>
          </a:prstGeom>
          <a:solidFill>
            <a:srgbClr val="2F17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Roadway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Funding</a:t>
            </a:r>
          </a:p>
        </p:txBody>
      </p:sp>
      <p:pic>
        <p:nvPicPr>
          <p:cNvPr id="3" name="IMAGE: Roadway Funding"/>
          <p:cNvPicPr>
            <a:picLocks noChangeAspect="1"/>
          </p:cNvPicPr>
          <p:nvPr/>
        </p:nvPicPr>
        <p:blipFill rotWithShape="1">
          <a:blip r:embed="rId5" cstate="print">
            <a:extLst>
              <a:ext uri="{28A0092B-C50C-407E-A947-70E740481C1C}">
                <a14:useLocalDpi xmlns:a14="http://schemas.microsoft.com/office/drawing/2010/main" val="0"/>
              </a:ext>
            </a:extLst>
          </a:blip>
          <a:srcRect l="53081" t="5651" r="28533" b="36759"/>
          <a:stretch/>
        </p:blipFill>
        <p:spPr>
          <a:xfrm>
            <a:off x="2833450" y="1696898"/>
            <a:ext cx="1849349" cy="3861782"/>
          </a:xfrm>
          <a:prstGeom prst="rect">
            <a:avLst/>
          </a:prstGeom>
        </p:spPr>
      </p:pic>
      <p:sp>
        <p:nvSpPr>
          <p:cNvPr id="13" name="SOURCE:">
            <a:extLst>
              <a:ext uri="{FF2B5EF4-FFF2-40B4-BE49-F238E27FC236}">
                <a16:creationId xmlns:a16="http://schemas.microsoft.com/office/drawing/2014/main" id="{45C131D2-D5C7-A8ED-E1C9-9F92357775E3}"/>
              </a:ext>
            </a:extLst>
          </p:cNvPr>
          <p:cNvSpPr>
            <a:spLocks noGrp="1"/>
          </p:cNvSpPr>
          <p:nvPr>
            <p:ph type="body" sz="quarter" idx="14"/>
          </p:nvPr>
        </p:nvSpPr>
        <p:spPr/>
        <p:txBody>
          <a:bodyPr/>
          <a:lstStyle/>
          <a:p>
            <a:endParaRPr lang="en-US"/>
          </a:p>
        </p:txBody>
      </p:sp>
      <p:sp>
        <p:nvSpPr>
          <p:cNvPr id="11" name="SUBTITLE:">
            <a:extLst>
              <a:ext uri="{FF2B5EF4-FFF2-40B4-BE49-F238E27FC236}">
                <a16:creationId xmlns:a16="http://schemas.microsoft.com/office/drawing/2014/main" id="{AD57AE57-F4C5-E19C-5714-318C85F1110E}"/>
              </a:ext>
            </a:extLst>
          </p:cNvPr>
          <p:cNvSpPr>
            <a:spLocks noGrp="1"/>
          </p:cNvSpPr>
          <p:nvPr>
            <p:ph type="body" sz="quarter" idx="13"/>
          </p:nvPr>
        </p:nvSpPr>
        <p:spPr/>
        <p:txBody>
          <a:bodyPr/>
          <a:lstStyle/>
          <a:p>
            <a:endParaRPr lang="en-US"/>
          </a:p>
        </p:txBody>
      </p:sp>
      <p:sp>
        <p:nvSpPr>
          <p:cNvPr id="10" name="TITLE: Who We Are">
            <a:extLst>
              <a:ext uri="{FF2B5EF4-FFF2-40B4-BE49-F238E27FC236}">
                <a16:creationId xmlns:a16="http://schemas.microsoft.com/office/drawing/2014/main" id="{C8C522A7-9561-A727-27F1-A5978BE39D0E}"/>
              </a:ext>
            </a:extLst>
          </p:cNvPr>
          <p:cNvSpPr>
            <a:spLocks noGrp="1"/>
          </p:cNvSpPr>
          <p:nvPr>
            <p:ph type="title"/>
          </p:nvPr>
        </p:nvSpPr>
        <p:spPr/>
        <p:txBody>
          <a:bodyPr/>
          <a:lstStyle/>
          <a:p>
            <a:r>
              <a:rPr lang="en-US" dirty="0"/>
              <a:t>What We Do</a:t>
            </a:r>
          </a:p>
        </p:txBody>
      </p:sp>
      <p:pic>
        <p:nvPicPr>
          <p:cNvPr id="14" name="IMAGE: RTC transit">
            <a:extLst>
              <a:ext uri="{FF2B5EF4-FFF2-40B4-BE49-F238E27FC236}">
                <a16:creationId xmlns:a16="http://schemas.microsoft.com/office/drawing/2014/main" id="{34456992-E82E-AB48-A5C1-AB21E43A5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892" t="1220" r="35634" b="1206"/>
          <a:stretch/>
        </p:blipFill>
        <p:spPr>
          <a:xfrm>
            <a:off x="5141792" y="1696898"/>
            <a:ext cx="1864895" cy="3854451"/>
          </a:xfrm>
          <a:prstGeom prst="rect">
            <a:avLst/>
          </a:prstGeom>
        </p:spPr>
      </p:pic>
      <p:pic>
        <p:nvPicPr>
          <p:cNvPr id="15" name="Picture 14" descr="A highway with a digital sign&#10;&#10;AI-generated content may be incorrect.">
            <a:extLst>
              <a:ext uri="{FF2B5EF4-FFF2-40B4-BE49-F238E27FC236}">
                <a16:creationId xmlns:a16="http://schemas.microsoft.com/office/drawing/2014/main" id="{D29BFBAD-346D-CFB6-60D2-EF7336788ADF}"/>
              </a:ext>
            </a:extLst>
          </p:cNvPr>
          <p:cNvPicPr>
            <a:picLocks noChangeAspect="1"/>
          </p:cNvPicPr>
          <p:nvPr/>
        </p:nvPicPr>
        <p:blipFill>
          <a:blip r:embed="rId7" cstate="print">
            <a:extLst>
              <a:ext uri="{28A0092B-C50C-407E-A947-70E740481C1C}">
                <a14:useLocalDpi xmlns:a14="http://schemas.microsoft.com/office/drawing/2010/main" val="0"/>
              </a:ext>
            </a:extLst>
          </a:blip>
          <a:srcRect l="15115" t="8110" r="33160" b="7528"/>
          <a:stretch/>
        </p:blipFill>
        <p:spPr>
          <a:xfrm>
            <a:off x="7472801" y="1696898"/>
            <a:ext cx="1858698" cy="3861782"/>
          </a:xfrm>
          <a:prstGeom prst="rect">
            <a:avLst/>
          </a:prstGeom>
        </p:spPr>
      </p:pic>
      <p:sp>
        <p:nvSpPr>
          <p:cNvPr id="4" name="TEXT: Transit"/>
          <p:cNvSpPr txBox="1"/>
          <p:nvPr/>
        </p:nvSpPr>
        <p:spPr>
          <a:xfrm>
            <a:off x="5141792" y="5494223"/>
            <a:ext cx="1859820" cy="646331"/>
          </a:xfrm>
          <a:prstGeom prst="rect">
            <a:avLst/>
          </a:prstGeom>
          <a:solidFill>
            <a:srgbClr val="2F17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Transit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small" spc="0" normalizeH="0" noProof="0" dirty="0">
              <a:ln>
                <a:noFill/>
              </a:ln>
              <a:solidFill>
                <a:schemeClr val="bg1"/>
              </a:solidFill>
              <a:effectLst/>
              <a:uLnTx/>
              <a:uFillTx/>
              <a:latin typeface="Arial Narrow" panose="020B0606020202030204" pitchFamily="34" charset="0"/>
            </a:endParaRPr>
          </a:p>
        </p:txBody>
      </p:sp>
      <p:sp>
        <p:nvSpPr>
          <p:cNvPr id="7" name="TEXT: Traffic Management"/>
          <p:cNvSpPr txBox="1"/>
          <p:nvPr/>
        </p:nvSpPr>
        <p:spPr>
          <a:xfrm>
            <a:off x="7471679" y="5494223"/>
            <a:ext cx="1859820" cy="646331"/>
          </a:xfrm>
          <a:prstGeom prst="rect">
            <a:avLst/>
          </a:prstGeom>
          <a:solidFill>
            <a:srgbClr val="2F17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small" spc="0" normalizeH="0" noProof="0" dirty="0">
                <a:ln>
                  <a:noFill/>
                </a:ln>
                <a:solidFill>
                  <a:schemeClr val="bg1"/>
                </a:solidFill>
                <a:effectLst/>
                <a:uLnTx/>
                <a:uFillTx/>
                <a:latin typeface="Arial Narrow" panose="020B0606020202030204" pitchFamily="34" charset="0"/>
              </a:rPr>
              <a:t>Traffic Management</a:t>
            </a:r>
          </a:p>
        </p:txBody>
      </p:sp>
    </p:spTree>
    <p:extLst>
      <p:ext uri="{BB962C8B-B14F-4D97-AF65-F5344CB8AC3E}">
        <p14:creationId xmlns:p14="http://schemas.microsoft.com/office/powerpoint/2010/main" val="7206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BAA-7470-0140-2EDE-D88EF2034CFD}"/>
            </a:ext>
          </a:extLst>
        </p:cNvPr>
        <p:cNvGrpSpPr/>
        <p:nvPr/>
      </p:nvGrpSpPr>
      <p:grpSpPr>
        <a:xfrm>
          <a:off x="0" y="0"/>
          <a:ext cx="0" cy="0"/>
          <a:chOff x="0" y="0"/>
          <a:chExt cx="0" cy="0"/>
        </a:xfrm>
      </p:grpSpPr>
      <p:pic>
        <p:nvPicPr>
          <p:cNvPr id="2" name="Picture 1" descr="A bridge over a river&#10;&#10;AI-generated content may be incorrect.">
            <a:extLst>
              <a:ext uri="{FF2B5EF4-FFF2-40B4-BE49-F238E27FC236}">
                <a16:creationId xmlns:a16="http://schemas.microsoft.com/office/drawing/2014/main" id="{15D92BF3-2CA5-B6D7-865D-19F2D837CF2C}"/>
              </a:ext>
            </a:extLst>
          </p:cNvPr>
          <p:cNvPicPr>
            <a:picLocks noChangeAspect="1"/>
          </p:cNvPicPr>
          <p:nvPr/>
        </p:nvPicPr>
        <p:blipFill>
          <a:blip r:embed="rId3">
            <a:extLst>
              <a:ext uri="{28A0092B-C50C-407E-A947-70E740481C1C}">
                <a14:useLocalDpi xmlns:a14="http://schemas.microsoft.com/office/drawing/2010/main" val="0"/>
              </a:ext>
            </a:extLst>
          </a:blip>
          <a:srcRect b="7315"/>
          <a:stretch/>
        </p:blipFill>
        <p:spPr>
          <a:xfrm>
            <a:off x="0" y="-90427"/>
            <a:ext cx="12192000" cy="6356350"/>
          </a:xfrm>
          <a:prstGeom prst="rect">
            <a:avLst/>
          </a:prstGeom>
        </p:spPr>
      </p:pic>
      <p:sp>
        <p:nvSpPr>
          <p:cNvPr id="11" name="Rectangle 10">
            <a:extLst>
              <a:ext uri="{FF2B5EF4-FFF2-40B4-BE49-F238E27FC236}">
                <a16:creationId xmlns:a16="http://schemas.microsoft.com/office/drawing/2014/main" id="{D6348144-7997-469B-1697-92113860F34D}"/>
              </a:ext>
            </a:extLst>
          </p:cNvPr>
          <p:cNvSpPr/>
          <p:nvPr/>
        </p:nvSpPr>
        <p:spPr>
          <a:xfrm>
            <a:off x="-35821" y="-90427"/>
            <a:ext cx="12227821" cy="6486979"/>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 name="Title 2">
            <a:extLst>
              <a:ext uri="{FF2B5EF4-FFF2-40B4-BE49-F238E27FC236}">
                <a16:creationId xmlns:a16="http://schemas.microsoft.com/office/drawing/2014/main" id="{E17E361D-5763-BC42-4824-57A124D55C04}"/>
              </a:ext>
            </a:extLst>
          </p:cNvPr>
          <p:cNvSpPr>
            <a:spLocks noGrp="1"/>
          </p:cNvSpPr>
          <p:nvPr>
            <p:ph type="title"/>
          </p:nvPr>
        </p:nvSpPr>
        <p:spPr/>
        <p:txBody>
          <a:bodyPr/>
          <a:lstStyle/>
          <a:p>
            <a:r>
              <a:rPr lang="en-US" dirty="0"/>
              <a:t>Federal Projects with FRI Local Match</a:t>
            </a:r>
          </a:p>
        </p:txBody>
      </p:sp>
      <p:sp>
        <p:nvSpPr>
          <p:cNvPr id="6" name="Text Placeholder 5">
            <a:extLst>
              <a:ext uri="{FF2B5EF4-FFF2-40B4-BE49-F238E27FC236}">
                <a16:creationId xmlns:a16="http://schemas.microsoft.com/office/drawing/2014/main" id="{317D36DC-25B4-AF96-A731-6C47D9AC236F}"/>
              </a:ext>
            </a:extLst>
          </p:cNvPr>
          <p:cNvSpPr>
            <a:spLocks noGrp="1"/>
          </p:cNvSpPr>
          <p:nvPr>
            <p:ph type="body" sz="quarter" idx="14"/>
          </p:nvPr>
        </p:nvSpPr>
        <p:spPr/>
        <p:txBody>
          <a:bodyPr/>
          <a:lstStyle/>
          <a:p>
            <a:endParaRPr lang="en-US"/>
          </a:p>
        </p:txBody>
      </p:sp>
      <p:sp>
        <p:nvSpPr>
          <p:cNvPr id="9" name="Rectangle 8">
            <a:extLst>
              <a:ext uri="{FF2B5EF4-FFF2-40B4-BE49-F238E27FC236}">
                <a16:creationId xmlns:a16="http://schemas.microsoft.com/office/drawing/2014/main" id="{941C4AD2-8916-CCA7-2BE4-4D62D27E54DF}"/>
              </a:ext>
            </a:extLst>
          </p:cNvPr>
          <p:cNvSpPr/>
          <p:nvPr/>
        </p:nvSpPr>
        <p:spPr>
          <a:xfrm>
            <a:off x="405202" y="2118732"/>
            <a:ext cx="11381597" cy="3389969"/>
          </a:xfrm>
          <a:prstGeom prst="rect">
            <a:avLst/>
          </a:prstGeom>
          <a:solidFill>
            <a:srgbClr val="2F175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D03EB90-24E4-6177-0C29-1EB0CA868032}"/>
              </a:ext>
            </a:extLst>
          </p:cNvPr>
          <p:cNvCxnSpPr>
            <a:cxnSpLocks/>
          </p:cNvCxnSpPr>
          <p:nvPr/>
        </p:nvCxnSpPr>
        <p:spPr>
          <a:xfrm>
            <a:off x="535259" y="2745936"/>
            <a:ext cx="11106614"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A21E885E-8B1C-AE29-515A-2E68E0F105AA}"/>
              </a:ext>
            </a:extLst>
          </p:cNvPr>
          <p:cNvGraphicFramePr>
            <a:graphicFrameLocks noGrp="1"/>
          </p:cNvGraphicFramePr>
          <p:nvPr>
            <p:extLst>
              <p:ext uri="{D42A27DB-BD31-4B8C-83A1-F6EECF244321}">
                <p14:modId xmlns:p14="http://schemas.microsoft.com/office/powerpoint/2010/main" val="1448252828"/>
              </p:ext>
            </p:extLst>
          </p:nvPr>
        </p:nvGraphicFramePr>
        <p:xfrm>
          <a:off x="423111" y="2423053"/>
          <a:ext cx="11345777" cy="2656840"/>
        </p:xfrm>
        <a:graphic>
          <a:graphicData uri="http://schemas.openxmlformats.org/drawingml/2006/table">
            <a:tbl>
              <a:tblPr firstRow="1" bandRow="1">
                <a:tableStyleId>{2D5ABB26-0587-4C30-8999-92F81FD0307C}</a:tableStyleId>
              </a:tblPr>
              <a:tblGrid>
                <a:gridCol w="4606089">
                  <a:extLst>
                    <a:ext uri="{9D8B030D-6E8A-4147-A177-3AD203B41FA5}">
                      <a16:colId xmlns:a16="http://schemas.microsoft.com/office/drawing/2014/main" val="3301397853"/>
                    </a:ext>
                  </a:extLst>
                </a:gridCol>
                <a:gridCol w="2174488">
                  <a:extLst>
                    <a:ext uri="{9D8B030D-6E8A-4147-A177-3AD203B41FA5}">
                      <a16:colId xmlns:a16="http://schemas.microsoft.com/office/drawing/2014/main" val="2644141219"/>
                    </a:ext>
                  </a:extLst>
                </a:gridCol>
                <a:gridCol w="2207941">
                  <a:extLst>
                    <a:ext uri="{9D8B030D-6E8A-4147-A177-3AD203B41FA5}">
                      <a16:colId xmlns:a16="http://schemas.microsoft.com/office/drawing/2014/main" val="2656522701"/>
                    </a:ext>
                  </a:extLst>
                </a:gridCol>
                <a:gridCol w="2357259">
                  <a:extLst>
                    <a:ext uri="{9D8B030D-6E8A-4147-A177-3AD203B41FA5}">
                      <a16:colId xmlns:a16="http://schemas.microsoft.com/office/drawing/2014/main" val="94841427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PROJECT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FRI FUNDS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FEDERAL FUNDS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TOTAL</a:t>
                      </a:r>
                    </a:p>
                  </a:txBody>
                  <a:tcPr/>
                </a:tc>
                <a:extLst>
                  <a:ext uri="{0D108BD9-81ED-4DB2-BD59-A6C34878D82A}">
                    <a16:rowId xmlns:a16="http://schemas.microsoft.com/office/drawing/2014/main" val="3667206466"/>
                  </a:ext>
                </a:extLst>
              </a:tr>
              <a:tr h="370840">
                <a:tc>
                  <a:txBody>
                    <a:bodyPr/>
                    <a:lstStyle/>
                    <a:p>
                      <a:pPr algn="ctr"/>
                      <a:r>
                        <a:rPr lang="en-US" sz="2400" kern="1200" dirty="0">
                          <a:solidFill>
                            <a:schemeClr val="bg1"/>
                          </a:solidFill>
                          <a:effectLst/>
                          <a:latin typeface="Arial Narrow" panose="020B0606020202030204" pitchFamily="34" charset="0"/>
                        </a:rPr>
                        <a:t>Laughlin/Bullhead Bridge</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$30,000,000</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$22,000,000</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$52,000,000</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3238044901"/>
                  </a:ext>
                </a:extLst>
              </a:tr>
              <a:tr h="370840">
                <a:tc>
                  <a:txBody>
                    <a:bodyPr/>
                    <a:lstStyle/>
                    <a:p>
                      <a:pPr algn="ctr"/>
                      <a:r>
                        <a:rPr lang="en-US" sz="2400" kern="1200" dirty="0">
                          <a:solidFill>
                            <a:schemeClr val="bg1"/>
                          </a:solidFill>
                          <a:effectLst/>
                          <a:latin typeface="Arial Narrow" panose="020B0606020202030204" pitchFamily="34" charset="0"/>
                        </a:rPr>
                        <a:t>I-15 Interchange at Starr Ave</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$38,000,000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$5,000,000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$43,000,000</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673405523"/>
                  </a:ext>
                </a:extLst>
              </a:tr>
              <a:tr h="370840">
                <a:tc>
                  <a:txBody>
                    <a:bodyPr/>
                    <a:lstStyle/>
                    <a:p>
                      <a:pPr algn="ctr"/>
                      <a:r>
                        <a:rPr lang="en-US" sz="2400" kern="1200" dirty="0">
                          <a:solidFill>
                            <a:schemeClr val="bg1"/>
                          </a:solidFill>
                          <a:effectLst/>
                          <a:latin typeface="Arial Narrow" panose="020B0606020202030204" pitchFamily="34" charset="0"/>
                        </a:rPr>
                        <a:t>I-11 Boulder City Bypass</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$37,000,000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$239,000,000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$276,000,000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084434251"/>
                  </a:ext>
                </a:extLst>
              </a:tr>
              <a:tr h="370840">
                <a:tc>
                  <a:txBody>
                    <a:bodyPr/>
                    <a:lstStyle/>
                    <a:p>
                      <a:pPr algn="ctr"/>
                      <a:r>
                        <a:rPr lang="en-US" sz="2400" kern="1200" dirty="0">
                          <a:solidFill>
                            <a:schemeClr val="bg1"/>
                          </a:solidFill>
                          <a:effectLst/>
                          <a:latin typeface="Arial Narrow" panose="020B0606020202030204" pitchFamily="34" charset="0"/>
                        </a:rPr>
                        <a:t>Maryland Parkway Bus Rapid Transit</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$125,000,000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$219,000,000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$344,000,000</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673532227"/>
                  </a:ext>
                </a:extLst>
              </a:tr>
              <a:tr h="370840">
                <a:tc>
                  <a:txBody>
                    <a:bodyPr/>
                    <a:lstStyle/>
                    <a:p>
                      <a:pPr algn="ctr"/>
                      <a:r>
                        <a:rPr lang="en-US" sz="2400" kern="1200" dirty="0">
                          <a:solidFill>
                            <a:schemeClr val="bg1"/>
                          </a:solidFill>
                          <a:effectLst/>
                          <a:latin typeface="Arial Narrow" panose="020B0606020202030204" pitchFamily="34" charset="0"/>
                        </a:rPr>
                        <a:t>Reimagine Boulder Highway</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$30,000,000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$89,000,000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$119,000,000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1531931424"/>
                  </a:ext>
                </a:extLst>
              </a:tr>
            </a:tbl>
          </a:graphicData>
        </a:graphic>
      </p:graphicFrame>
    </p:spTree>
    <p:extLst>
      <p:ext uri="{BB962C8B-B14F-4D97-AF65-F5344CB8AC3E}">
        <p14:creationId xmlns:p14="http://schemas.microsoft.com/office/powerpoint/2010/main" val="66900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6C3C-2E83-D346-E771-328D5113F462}"/>
            </a:ext>
          </a:extLst>
        </p:cNvPr>
        <p:cNvGrpSpPr/>
        <p:nvPr/>
      </p:nvGrpSpPr>
      <p:grpSpPr>
        <a:xfrm>
          <a:off x="0" y="0"/>
          <a:ext cx="0" cy="0"/>
          <a:chOff x="0" y="0"/>
          <a:chExt cx="0" cy="0"/>
        </a:xfrm>
      </p:grpSpPr>
      <p:pic>
        <p:nvPicPr>
          <p:cNvPr id="35" name="Picture 34" descr="An aerial view of a highway&#10;&#10;AI-generated content may be incorrect.">
            <a:extLst>
              <a:ext uri="{FF2B5EF4-FFF2-40B4-BE49-F238E27FC236}">
                <a16:creationId xmlns:a16="http://schemas.microsoft.com/office/drawing/2014/main" id="{B4CAF5F3-83EC-F293-FB02-BE9DF09B41D6}"/>
              </a:ext>
            </a:extLst>
          </p:cNvPr>
          <p:cNvPicPr>
            <a:picLocks noChangeAspect="1"/>
          </p:cNvPicPr>
          <p:nvPr/>
        </p:nvPicPr>
        <p:blipFill>
          <a:blip r:embed="rId3">
            <a:extLst>
              <a:ext uri="{28A0092B-C50C-407E-A947-70E740481C1C}">
                <a14:useLocalDpi xmlns:a14="http://schemas.microsoft.com/office/drawing/2010/main" val="0"/>
              </a:ext>
            </a:extLst>
          </a:blip>
          <a:srcRect t="20224"/>
          <a:stretch/>
        </p:blipFill>
        <p:spPr>
          <a:xfrm>
            <a:off x="0" y="-130631"/>
            <a:ext cx="12227820" cy="6486980"/>
          </a:xfrm>
          <a:prstGeom prst="rect">
            <a:avLst/>
          </a:prstGeom>
        </p:spPr>
      </p:pic>
      <p:sp>
        <p:nvSpPr>
          <p:cNvPr id="25" name="Rectangle 24">
            <a:extLst>
              <a:ext uri="{FF2B5EF4-FFF2-40B4-BE49-F238E27FC236}">
                <a16:creationId xmlns:a16="http://schemas.microsoft.com/office/drawing/2014/main" id="{39B3424C-DAB2-F2D4-FBD8-E61D39B7C9B5}"/>
              </a:ext>
            </a:extLst>
          </p:cNvPr>
          <p:cNvSpPr/>
          <p:nvPr/>
        </p:nvSpPr>
        <p:spPr>
          <a:xfrm>
            <a:off x="0" y="-130630"/>
            <a:ext cx="12227821" cy="6486979"/>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 name="Title 1">
            <a:extLst>
              <a:ext uri="{FF2B5EF4-FFF2-40B4-BE49-F238E27FC236}">
                <a16:creationId xmlns:a16="http://schemas.microsoft.com/office/drawing/2014/main" id="{AA666E55-3153-6D2A-AD09-1EE923B8FE0E}"/>
              </a:ext>
            </a:extLst>
          </p:cNvPr>
          <p:cNvSpPr>
            <a:spLocks noGrp="1"/>
          </p:cNvSpPr>
          <p:nvPr>
            <p:ph type="title"/>
          </p:nvPr>
        </p:nvSpPr>
        <p:spPr/>
        <p:txBody>
          <a:bodyPr/>
          <a:lstStyle/>
          <a:p>
            <a:r>
              <a:rPr lang="en-US" dirty="0"/>
              <a:t>Local Projects with FRI Funding</a:t>
            </a:r>
          </a:p>
        </p:txBody>
      </p:sp>
      <p:sp>
        <p:nvSpPr>
          <p:cNvPr id="3" name="Text Placeholder 2">
            <a:extLst>
              <a:ext uri="{FF2B5EF4-FFF2-40B4-BE49-F238E27FC236}">
                <a16:creationId xmlns:a16="http://schemas.microsoft.com/office/drawing/2014/main" id="{CDB2A239-607D-BB78-FCC5-A9756D35DBA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87D40D21-5764-5F16-D51D-D997E284D044}"/>
              </a:ext>
            </a:extLst>
          </p:cNvPr>
          <p:cNvSpPr>
            <a:spLocks noGrp="1"/>
          </p:cNvSpPr>
          <p:nvPr>
            <p:ph type="body" sz="quarter" idx="14"/>
          </p:nvPr>
        </p:nvSpPr>
        <p:spPr/>
        <p:txBody>
          <a:bodyPr/>
          <a:lstStyle/>
          <a:p>
            <a:endParaRPr lang="en-US"/>
          </a:p>
        </p:txBody>
      </p:sp>
      <p:sp>
        <p:nvSpPr>
          <p:cNvPr id="12" name="TEXT: Las Vegas Boulevard Improvements">
            <a:extLst>
              <a:ext uri="{FF2B5EF4-FFF2-40B4-BE49-F238E27FC236}">
                <a16:creationId xmlns:a16="http://schemas.microsoft.com/office/drawing/2014/main" id="{5BF1FDDB-9446-D24A-61D0-F9AEDAF80159}"/>
              </a:ext>
            </a:extLst>
          </p:cNvPr>
          <p:cNvSpPr txBox="1">
            <a:spLocks/>
          </p:cNvSpPr>
          <p:nvPr/>
        </p:nvSpPr>
        <p:spPr>
          <a:xfrm>
            <a:off x="3644924" y="2242498"/>
            <a:ext cx="2245658" cy="16080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Raleway Black" pitchFamily="2" charset="0"/>
              <a:ea typeface="+mj-ea"/>
              <a:cs typeface="+mj-cs"/>
            </a:endParaRPr>
          </a:p>
        </p:txBody>
      </p:sp>
      <p:sp>
        <p:nvSpPr>
          <p:cNvPr id="5" name="Rectangle 4">
            <a:extLst>
              <a:ext uri="{FF2B5EF4-FFF2-40B4-BE49-F238E27FC236}">
                <a16:creationId xmlns:a16="http://schemas.microsoft.com/office/drawing/2014/main" id="{30F9F271-EAEF-B489-0D27-AAC6C71EC0A7}"/>
              </a:ext>
            </a:extLst>
          </p:cNvPr>
          <p:cNvSpPr/>
          <p:nvPr/>
        </p:nvSpPr>
        <p:spPr>
          <a:xfrm>
            <a:off x="1953322" y="2118732"/>
            <a:ext cx="8285356" cy="3423424"/>
          </a:xfrm>
          <a:prstGeom prst="rect">
            <a:avLst/>
          </a:prstGeom>
          <a:solidFill>
            <a:srgbClr val="2F175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7" name="Table 36">
            <a:extLst>
              <a:ext uri="{FF2B5EF4-FFF2-40B4-BE49-F238E27FC236}">
                <a16:creationId xmlns:a16="http://schemas.microsoft.com/office/drawing/2014/main" id="{E73200C1-EE85-86FD-9888-CB08111E8816}"/>
              </a:ext>
            </a:extLst>
          </p:cNvPr>
          <p:cNvGraphicFramePr>
            <a:graphicFrameLocks noGrp="1"/>
          </p:cNvGraphicFramePr>
          <p:nvPr>
            <p:extLst>
              <p:ext uri="{D42A27DB-BD31-4B8C-83A1-F6EECF244321}">
                <p14:modId xmlns:p14="http://schemas.microsoft.com/office/powerpoint/2010/main" val="1910055822"/>
              </p:ext>
            </p:extLst>
          </p:nvPr>
        </p:nvGraphicFramePr>
        <p:xfrm>
          <a:off x="2237233" y="2402725"/>
          <a:ext cx="7717534" cy="2656840"/>
        </p:xfrm>
        <a:graphic>
          <a:graphicData uri="http://schemas.openxmlformats.org/drawingml/2006/table">
            <a:tbl>
              <a:tblPr bandRow="1">
                <a:tableStyleId>{2D5ABB26-0587-4C30-8999-92F81FD0307C}</a:tableStyleId>
              </a:tblPr>
              <a:tblGrid>
                <a:gridCol w="3693694">
                  <a:extLst>
                    <a:ext uri="{9D8B030D-6E8A-4147-A177-3AD203B41FA5}">
                      <a16:colId xmlns:a16="http://schemas.microsoft.com/office/drawing/2014/main" val="3301397853"/>
                    </a:ext>
                  </a:extLst>
                </a:gridCol>
                <a:gridCol w="1979195">
                  <a:extLst>
                    <a:ext uri="{9D8B030D-6E8A-4147-A177-3AD203B41FA5}">
                      <a16:colId xmlns:a16="http://schemas.microsoft.com/office/drawing/2014/main" val="2644141219"/>
                    </a:ext>
                  </a:extLst>
                </a:gridCol>
                <a:gridCol w="2044645">
                  <a:extLst>
                    <a:ext uri="{9D8B030D-6E8A-4147-A177-3AD203B41FA5}">
                      <a16:colId xmlns:a16="http://schemas.microsoft.com/office/drawing/2014/main" val="94841427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PROJECT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FRI FUNDS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Narrow" panose="020B0606020202030204" pitchFamily="34" charset="0"/>
                        </a:rPr>
                        <a:t>TOTAL</a:t>
                      </a:r>
                    </a:p>
                  </a:txBody>
                  <a:tcPr/>
                </a:tc>
                <a:extLst>
                  <a:ext uri="{0D108BD9-81ED-4DB2-BD59-A6C34878D82A}">
                    <a16:rowId xmlns:a16="http://schemas.microsoft.com/office/drawing/2014/main" val="2949406708"/>
                  </a:ext>
                </a:extLst>
              </a:tr>
              <a:tr h="370840">
                <a:tc>
                  <a:txBody>
                    <a:bodyPr/>
                    <a:lstStyle/>
                    <a:p>
                      <a:pPr algn="ctr"/>
                      <a:r>
                        <a:rPr lang="en-US" sz="2400" kern="1200" dirty="0">
                          <a:solidFill>
                            <a:schemeClr val="bg1"/>
                          </a:solidFill>
                          <a:effectLst/>
                          <a:latin typeface="Arial Narrow" panose="020B0606020202030204" pitchFamily="34" charset="0"/>
                        </a:rPr>
                        <a:t>Las Vegas Blvd Improvements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$173,343,000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$173,343,000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3238044901"/>
                  </a:ext>
                </a:extLst>
              </a:tr>
              <a:tr h="370840">
                <a:tc>
                  <a:txBody>
                    <a:bodyPr/>
                    <a:lstStyle/>
                    <a:p>
                      <a:pPr algn="ctr"/>
                      <a:r>
                        <a:rPr lang="en-US" sz="2400" kern="1200" dirty="0">
                          <a:solidFill>
                            <a:schemeClr val="bg1"/>
                          </a:solidFill>
                          <a:effectLst/>
                          <a:latin typeface="Arial Narrow" panose="020B0606020202030204" pitchFamily="34" charset="0"/>
                        </a:rPr>
                        <a:t>N. 5th Street Improvements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$105,000,000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$105,000,000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673405523"/>
                  </a:ext>
                </a:extLst>
              </a:tr>
              <a:tr h="370840">
                <a:tc>
                  <a:txBody>
                    <a:bodyPr/>
                    <a:lstStyle/>
                    <a:p>
                      <a:pPr algn="ctr"/>
                      <a:r>
                        <a:rPr lang="en-US" sz="2400" kern="1200" dirty="0">
                          <a:solidFill>
                            <a:schemeClr val="bg1"/>
                          </a:solidFill>
                          <a:effectLst/>
                          <a:latin typeface="Arial Narrow" panose="020B0606020202030204" pitchFamily="34" charset="0"/>
                        </a:rPr>
                        <a:t>Main Street Improvements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$55,000,000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$55,000,000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084434251"/>
                  </a:ext>
                </a:extLst>
              </a:tr>
              <a:tr h="370840">
                <a:tc>
                  <a:txBody>
                    <a:bodyPr/>
                    <a:lstStyle/>
                    <a:p>
                      <a:pPr algn="ctr"/>
                      <a:r>
                        <a:rPr lang="en-US" sz="2400" kern="1200" dirty="0">
                          <a:solidFill>
                            <a:schemeClr val="bg1"/>
                          </a:solidFill>
                          <a:effectLst/>
                          <a:latin typeface="Arial Narrow" panose="020B0606020202030204" pitchFamily="34" charset="0"/>
                        </a:rPr>
                        <a:t>Boulder City Pkwy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$17,000,000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$17,000,000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2673532227"/>
                  </a:ext>
                </a:extLst>
              </a:tr>
              <a:tr h="370840">
                <a:tc>
                  <a:txBody>
                    <a:bodyPr/>
                    <a:lstStyle/>
                    <a:p>
                      <a:pPr algn="ctr"/>
                      <a:r>
                        <a:rPr lang="en-US" sz="2400" kern="1200" dirty="0">
                          <a:solidFill>
                            <a:schemeClr val="bg1"/>
                          </a:solidFill>
                          <a:effectLst/>
                          <a:latin typeface="Arial Narrow" panose="020B0606020202030204" pitchFamily="34" charset="0"/>
                        </a:rPr>
                        <a:t>Beltway Improvements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$75,000,000  </a:t>
                      </a:r>
                      <a:endParaRPr lang="en-US" sz="2400" dirty="0">
                        <a:solidFill>
                          <a:schemeClr val="bg1"/>
                        </a:solidFill>
                        <a:latin typeface="Arial Narrow" panose="020B0606020202030204" pitchFamily="34" charset="0"/>
                      </a:endParaRPr>
                    </a:p>
                  </a:txBody>
                  <a:tcPr/>
                </a:tc>
                <a:tc>
                  <a:txBody>
                    <a:bodyPr/>
                    <a:lstStyle/>
                    <a:p>
                      <a:pPr algn="ctr"/>
                      <a:r>
                        <a:rPr lang="en-US" sz="2400" kern="1200" dirty="0">
                          <a:solidFill>
                            <a:schemeClr val="bg1"/>
                          </a:solidFill>
                          <a:effectLst/>
                          <a:latin typeface="Arial Narrow" panose="020B0606020202030204" pitchFamily="34" charset="0"/>
                        </a:rPr>
                        <a:t>$75,000,000 </a:t>
                      </a:r>
                      <a:endParaRPr lang="en-US" sz="2400" dirty="0">
                        <a:solidFill>
                          <a:schemeClr val="bg1"/>
                        </a:solidFill>
                        <a:latin typeface="Arial Narrow" panose="020B0606020202030204" pitchFamily="34" charset="0"/>
                      </a:endParaRPr>
                    </a:p>
                  </a:txBody>
                  <a:tcPr/>
                </a:tc>
                <a:extLst>
                  <a:ext uri="{0D108BD9-81ED-4DB2-BD59-A6C34878D82A}">
                    <a16:rowId xmlns:a16="http://schemas.microsoft.com/office/drawing/2014/main" val="1531931424"/>
                  </a:ext>
                </a:extLst>
              </a:tr>
            </a:tbl>
          </a:graphicData>
        </a:graphic>
      </p:graphicFrame>
      <p:cxnSp>
        <p:nvCxnSpPr>
          <p:cNvPr id="8" name="Straight Connector 7">
            <a:extLst>
              <a:ext uri="{FF2B5EF4-FFF2-40B4-BE49-F238E27FC236}">
                <a16:creationId xmlns:a16="http://schemas.microsoft.com/office/drawing/2014/main" id="{25FFF4EC-36CE-91FB-5092-55018DDE8DDC}"/>
              </a:ext>
            </a:extLst>
          </p:cNvPr>
          <p:cNvCxnSpPr>
            <a:cxnSpLocks/>
          </p:cNvCxnSpPr>
          <p:nvPr/>
        </p:nvCxnSpPr>
        <p:spPr>
          <a:xfrm>
            <a:off x="2232103" y="2745936"/>
            <a:ext cx="772779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97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AF084B-08A3-7B6B-A928-F0D88EA9F9F7}"/>
            </a:ext>
          </a:extLst>
        </p:cNvPr>
        <p:cNvGrpSpPr/>
        <p:nvPr/>
      </p:nvGrpSpPr>
      <p:grpSpPr>
        <a:xfrm>
          <a:off x="0" y="0"/>
          <a:ext cx="0" cy="0"/>
          <a:chOff x="0" y="0"/>
          <a:chExt cx="0" cy="0"/>
        </a:xfrm>
      </p:grpSpPr>
      <p:sp>
        <p:nvSpPr>
          <p:cNvPr id="2" name="SOURCE:">
            <a:extLst>
              <a:ext uri="{FF2B5EF4-FFF2-40B4-BE49-F238E27FC236}">
                <a16:creationId xmlns:a16="http://schemas.microsoft.com/office/drawing/2014/main" id="{BEFB5B20-37C8-5085-79D9-A28184DEAD63}"/>
              </a:ext>
            </a:extLst>
          </p:cNvPr>
          <p:cNvSpPr>
            <a:spLocks noGrp="1"/>
          </p:cNvSpPr>
          <p:nvPr>
            <p:ph type="body" sz="quarter" idx="14"/>
          </p:nvPr>
        </p:nvSpPr>
        <p:spPr>
          <a:xfrm>
            <a:off x="1810620" y="6176963"/>
            <a:ext cx="7325443" cy="179387"/>
          </a:xfrm>
        </p:spPr>
        <p:txBody>
          <a:bodyPr/>
          <a:lstStyle/>
          <a:p>
            <a:r>
              <a:rPr lang="en-US" b="0" u="none" strike="noStrike" baseline="0" dirty="0">
                <a:solidFill>
                  <a:srgbClr val="000000"/>
                </a:solidFill>
              </a:rPr>
              <a:t>This information is for display purposes only. No liability is assumed as to the accuracy of the data delineated hereon. </a:t>
            </a:r>
            <a:endParaRPr lang="en-US" sz="800" dirty="0"/>
          </a:p>
        </p:txBody>
      </p:sp>
      <p:sp>
        <p:nvSpPr>
          <p:cNvPr id="4" name="shape">
            <a:extLst>
              <a:ext uri="{FF2B5EF4-FFF2-40B4-BE49-F238E27FC236}">
                <a16:creationId xmlns:a16="http://schemas.microsoft.com/office/drawing/2014/main" id="{6BE49400-5CC7-7A42-27C1-36A6124A3CF3}"/>
              </a:ext>
            </a:extLst>
          </p:cNvPr>
          <p:cNvSpPr/>
          <p:nvPr/>
        </p:nvSpPr>
        <p:spPr>
          <a:xfrm>
            <a:off x="0" y="0"/>
            <a:ext cx="1734417" cy="6356350"/>
          </a:xfrm>
          <a:prstGeom prst="rect">
            <a:avLst/>
          </a:prstGeom>
          <a:solidFill>
            <a:srgbClr val="2F1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FRI Funded Roadway Projects (1&amp;2)">
            <a:extLst>
              <a:ext uri="{FF2B5EF4-FFF2-40B4-BE49-F238E27FC236}">
                <a16:creationId xmlns:a16="http://schemas.microsoft.com/office/drawing/2014/main" id="{6B4B3460-67F1-147D-22BB-FB2BD835C6A6}"/>
              </a:ext>
            </a:extLst>
          </p:cNvPr>
          <p:cNvSpPr txBox="1">
            <a:spLocks/>
          </p:cNvSpPr>
          <p:nvPr/>
        </p:nvSpPr>
        <p:spPr>
          <a:xfrm rot="16200000">
            <a:off x="-2285998" y="2362201"/>
            <a:ext cx="6356351" cy="1631947"/>
          </a:xfrm>
          <a:prstGeom prst="rect">
            <a:avLst/>
          </a:prstGeom>
        </p:spPr>
        <p:txBody>
          <a:bodyPr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t>FRI Funded Roadway Projects (1&amp;2)</a:t>
            </a:r>
          </a:p>
        </p:txBody>
      </p:sp>
      <p:pic>
        <p:nvPicPr>
          <p:cNvPr id="9" name="Picture 8" descr="A map of a city&#10;&#10;AI-generated content may be incorrect.">
            <a:extLst>
              <a:ext uri="{FF2B5EF4-FFF2-40B4-BE49-F238E27FC236}">
                <a16:creationId xmlns:a16="http://schemas.microsoft.com/office/drawing/2014/main" id="{243B9B01-0639-177B-6CC6-10B96AEE9D21}"/>
              </a:ext>
            </a:extLst>
          </p:cNvPr>
          <p:cNvPicPr>
            <a:picLocks noChangeAspect="1"/>
          </p:cNvPicPr>
          <p:nvPr/>
        </p:nvPicPr>
        <p:blipFill>
          <a:blip r:embed="rId3">
            <a:extLst>
              <a:ext uri="{28A0092B-C50C-407E-A947-70E740481C1C}">
                <a14:useLocalDpi xmlns:a14="http://schemas.microsoft.com/office/drawing/2010/main" val="0"/>
              </a:ext>
            </a:extLst>
          </a:blip>
          <a:srcRect l="3140" t="3223" r="2962" b="12527"/>
          <a:stretch/>
        </p:blipFill>
        <p:spPr>
          <a:xfrm>
            <a:off x="1939711" y="289272"/>
            <a:ext cx="9952172" cy="5777803"/>
          </a:xfrm>
          <a:prstGeom prst="rect">
            <a:avLst/>
          </a:prstGeom>
        </p:spPr>
      </p:pic>
      <p:sp>
        <p:nvSpPr>
          <p:cNvPr id="3" name="Rectangle 2">
            <a:extLst>
              <a:ext uri="{FF2B5EF4-FFF2-40B4-BE49-F238E27FC236}">
                <a16:creationId xmlns:a16="http://schemas.microsoft.com/office/drawing/2014/main" id="{5B374ACD-BBFC-D72B-9467-D9F227D5A232}"/>
              </a:ext>
            </a:extLst>
          </p:cNvPr>
          <p:cNvSpPr/>
          <p:nvPr/>
        </p:nvSpPr>
        <p:spPr>
          <a:xfrm>
            <a:off x="8483600" y="5240867"/>
            <a:ext cx="1363133" cy="826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3CB78-14E0-D0B5-D385-B881BBDA51E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1C810C-57DE-A02A-65A5-698C1199D5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7" t="9335" r="7944" b="22325"/>
          <a:stretch/>
        </p:blipFill>
        <p:spPr>
          <a:xfrm>
            <a:off x="0" y="0"/>
            <a:ext cx="12192000" cy="6356350"/>
          </a:xfrm>
          <a:prstGeom prst="rect">
            <a:avLst/>
          </a:prstGeom>
        </p:spPr>
      </p:pic>
      <p:sp>
        <p:nvSpPr>
          <p:cNvPr id="3" name="shape">
            <a:extLst>
              <a:ext uri="{FF2B5EF4-FFF2-40B4-BE49-F238E27FC236}">
                <a16:creationId xmlns:a16="http://schemas.microsoft.com/office/drawing/2014/main" id="{A1337518-86BB-A624-EC0C-0F0AB41982C6}"/>
              </a:ext>
            </a:extLst>
          </p:cNvPr>
          <p:cNvSpPr/>
          <p:nvPr/>
        </p:nvSpPr>
        <p:spPr>
          <a:xfrm>
            <a:off x="1655763" y="925195"/>
            <a:ext cx="8880475" cy="4505960"/>
          </a:xfrm>
          <a:prstGeom prst="rect">
            <a:avLst/>
          </a:prstGeom>
          <a:solidFill>
            <a:srgbClr val="2F17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Priority Two: Ballot Authority">
            <a:extLst>
              <a:ext uri="{FF2B5EF4-FFF2-40B4-BE49-F238E27FC236}">
                <a16:creationId xmlns:a16="http://schemas.microsoft.com/office/drawing/2014/main" id="{8C6E72A1-CEC9-EA86-E1A5-A11237ECEE7B}"/>
              </a:ext>
            </a:extLst>
          </p:cNvPr>
          <p:cNvSpPr txBox="1"/>
          <p:nvPr/>
        </p:nvSpPr>
        <p:spPr>
          <a:xfrm>
            <a:off x="1655762" y="2236738"/>
            <a:ext cx="8880475" cy="2754600"/>
          </a:xfrm>
          <a:prstGeom prst="rect">
            <a:avLst/>
          </a:prstGeom>
          <a:noFill/>
        </p:spPr>
        <p:txBody>
          <a:bodyPr wrap="square" rtlCol="0">
            <a:spAutoFit/>
          </a:bodyPr>
          <a:lstStyle/>
          <a:p>
            <a:pPr marL="0" marR="0" lvl="0" indent="0" algn="ctr" defTabSz="914400" rtl="0" eaLnBrk="1" fontAlgn="auto" latinLnBrk="0" hangingPunct="1">
              <a:lnSpc>
                <a:spcPts val="7500"/>
              </a:lnSpc>
              <a:spcBef>
                <a:spcPts val="0"/>
              </a:spcBef>
              <a:spcAft>
                <a:spcPts val="0"/>
              </a:spcAft>
              <a:buClrTx/>
              <a:buSzTx/>
              <a:buFontTx/>
              <a:buNone/>
              <a:tabLst/>
              <a:defRPr/>
            </a:pPr>
            <a:r>
              <a:rPr kumimoji="0" lang="en-US" sz="7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Capital Improvement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FY 2025 – FY 2034</a:t>
            </a:r>
          </a:p>
        </p:txBody>
      </p:sp>
      <p:pic>
        <p:nvPicPr>
          <p:cNvPr id="13" name="Graphic 12" descr="Meeting with solid fill">
            <a:extLst>
              <a:ext uri="{FF2B5EF4-FFF2-40B4-BE49-F238E27FC236}">
                <a16:creationId xmlns:a16="http://schemas.microsoft.com/office/drawing/2014/main" id="{55504A38-94AE-E346-A266-F31B8C7680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0515" y="1105769"/>
            <a:ext cx="1130969" cy="1130969"/>
          </a:xfrm>
          <a:prstGeom prst="rect">
            <a:avLst/>
          </a:prstGeom>
        </p:spPr>
      </p:pic>
    </p:spTree>
    <p:extLst>
      <p:ext uri="{BB962C8B-B14F-4D97-AF65-F5344CB8AC3E}">
        <p14:creationId xmlns:p14="http://schemas.microsoft.com/office/powerpoint/2010/main" val="106337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0EED74-3AA8-5736-578D-756CA5A4FB99}"/>
              </a:ext>
            </a:extLst>
          </p:cNvPr>
          <p:cNvSpPr>
            <a:spLocks noGrp="1"/>
          </p:cNvSpPr>
          <p:nvPr>
            <p:ph type="body" sz="quarter" idx="14"/>
          </p:nvPr>
        </p:nvSpPr>
        <p:spPr/>
        <p:txBody>
          <a:bodyPr/>
          <a:lstStyle/>
          <a:p>
            <a:endParaRPr lang="en-US"/>
          </a:p>
        </p:txBody>
      </p:sp>
      <p:pic>
        <p:nvPicPr>
          <p:cNvPr id="4" name="IMAGE: map gree lines" descr="A map of a city&#10;&#10;Description automatically generated">
            <a:extLst>
              <a:ext uri="{FF2B5EF4-FFF2-40B4-BE49-F238E27FC236}">
                <a16:creationId xmlns:a16="http://schemas.microsoft.com/office/drawing/2014/main" id="{5DEE490A-4D70-5E8E-6340-465246409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721" y="275634"/>
            <a:ext cx="10377675" cy="6069271"/>
          </a:xfrm>
          <a:prstGeom prst="rect">
            <a:avLst/>
          </a:prstGeom>
        </p:spPr>
      </p:pic>
      <p:sp>
        <p:nvSpPr>
          <p:cNvPr id="9" name="shape">
            <a:extLst>
              <a:ext uri="{FF2B5EF4-FFF2-40B4-BE49-F238E27FC236}">
                <a16:creationId xmlns:a16="http://schemas.microsoft.com/office/drawing/2014/main" id="{BA38B33A-62F3-24C6-FD2C-5070B3D908E7}"/>
              </a:ext>
            </a:extLst>
          </p:cNvPr>
          <p:cNvSpPr/>
          <p:nvPr/>
        </p:nvSpPr>
        <p:spPr>
          <a:xfrm>
            <a:off x="0" y="0"/>
            <a:ext cx="1708151" cy="6356350"/>
          </a:xfrm>
          <a:prstGeom prst="rect">
            <a:avLst/>
          </a:prstGeom>
          <a:solidFill>
            <a:srgbClr val="2F1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6" name="TITLE: Capotal Improvement Projects (CIP)">
            <a:extLst>
              <a:ext uri="{FF2B5EF4-FFF2-40B4-BE49-F238E27FC236}">
                <a16:creationId xmlns:a16="http://schemas.microsoft.com/office/drawing/2014/main" id="{44B03A5A-4924-BC10-AC32-E007DCCD5415}"/>
              </a:ext>
            </a:extLst>
          </p:cNvPr>
          <p:cNvSpPr>
            <a:spLocks noGrp="1"/>
          </p:cNvSpPr>
          <p:nvPr>
            <p:ph type="title"/>
          </p:nvPr>
        </p:nvSpPr>
        <p:spPr>
          <a:xfrm rot="16200000">
            <a:off x="-2100262" y="2490124"/>
            <a:ext cx="5863303" cy="1510372"/>
          </a:xfrm>
        </p:spPr>
        <p:txBody>
          <a:bodyPr anchor="ctr">
            <a:normAutofit/>
          </a:bodyPr>
          <a:lstStyle/>
          <a:p>
            <a:pPr algn="ctr"/>
            <a:r>
              <a:rPr lang="en-US" dirty="0">
                <a:solidFill>
                  <a:schemeClr val="bg1"/>
                </a:solidFill>
                <a:latin typeface="Arial Black" panose="020B0A04020102020204" pitchFamily="34" charset="0"/>
              </a:rPr>
              <a:t>Capital Improvement </a:t>
            </a:r>
            <a:br>
              <a:rPr lang="en-US" dirty="0">
                <a:solidFill>
                  <a:schemeClr val="bg1"/>
                </a:solidFill>
                <a:latin typeface="Arial Black" panose="020B0A04020102020204" pitchFamily="34" charset="0"/>
              </a:rPr>
            </a:br>
            <a:r>
              <a:rPr lang="en-US" dirty="0">
                <a:solidFill>
                  <a:schemeClr val="bg1"/>
                </a:solidFill>
                <a:latin typeface="Arial Black" panose="020B0A04020102020204" pitchFamily="34" charset="0"/>
              </a:rPr>
              <a:t>Program (CIP)</a:t>
            </a:r>
          </a:p>
        </p:txBody>
      </p:sp>
    </p:spTree>
    <p:extLst>
      <p:ext uri="{BB962C8B-B14F-4D97-AF65-F5344CB8AC3E}">
        <p14:creationId xmlns:p14="http://schemas.microsoft.com/office/powerpoint/2010/main" val="4770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RCE:">
            <a:extLst>
              <a:ext uri="{FF2B5EF4-FFF2-40B4-BE49-F238E27FC236}">
                <a16:creationId xmlns:a16="http://schemas.microsoft.com/office/drawing/2014/main" id="{1253DEC6-27BA-CD77-5A74-CEEDDF8B0A23}"/>
              </a:ext>
            </a:extLst>
          </p:cNvPr>
          <p:cNvSpPr>
            <a:spLocks noGrp="1"/>
          </p:cNvSpPr>
          <p:nvPr>
            <p:ph type="body" sz="quarter" idx="14"/>
          </p:nvPr>
        </p:nvSpPr>
        <p:spPr/>
        <p:txBody>
          <a:bodyPr/>
          <a:lstStyle/>
          <a:p>
            <a:endParaRPr lang="en-US"/>
          </a:p>
        </p:txBody>
      </p:sp>
      <p:sp>
        <p:nvSpPr>
          <p:cNvPr id="4" name="SUB-TITLE: Baseline">
            <a:extLst>
              <a:ext uri="{FF2B5EF4-FFF2-40B4-BE49-F238E27FC236}">
                <a16:creationId xmlns:a16="http://schemas.microsoft.com/office/drawing/2014/main" id="{FF8595CE-1A5F-5A01-987C-DB1F07F5485D}"/>
              </a:ext>
            </a:extLst>
          </p:cNvPr>
          <p:cNvSpPr>
            <a:spLocks noGrp="1"/>
          </p:cNvSpPr>
          <p:nvPr>
            <p:ph type="body" sz="quarter" idx="13"/>
          </p:nvPr>
        </p:nvSpPr>
        <p:spPr/>
        <p:txBody>
          <a:bodyPr/>
          <a:lstStyle/>
          <a:p>
            <a:r>
              <a:rPr lang="en-US" dirty="0"/>
              <a:t>Baseline</a:t>
            </a:r>
          </a:p>
        </p:txBody>
      </p:sp>
      <p:graphicFrame>
        <p:nvGraphicFramePr>
          <p:cNvPr id="6" name="CHART">
            <a:extLst>
              <a:ext uri="{FF2B5EF4-FFF2-40B4-BE49-F238E27FC236}">
                <a16:creationId xmlns:a16="http://schemas.microsoft.com/office/drawing/2014/main" id="{80AEAA75-A99D-52D5-A5AE-52340F8FFD0A}"/>
              </a:ext>
            </a:extLst>
          </p:cNvPr>
          <p:cNvGraphicFramePr>
            <a:graphicFrameLocks noGrp="1"/>
          </p:cNvGraphicFramePr>
          <p:nvPr>
            <p:ph idx="1"/>
            <p:extLst>
              <p:ext uri="{D42A27DB-BD31-4B8C-83A1-F6EECF244321}">
                <p14:modId xmlns:p14="http://schemas.microsoft.com/office/powerpoint/2010/main" val="89464389"/>
              </p:ext>
            </p:extLst>
          </p:nvPr>
        </p:nvGraphicFramePr>
        <p:xfrm>
          <a:off x="255588" y="1570038"/>
          <a:ext cx="11680825"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RTC Cash Balance - Roadways">
            <a:extLst>
              <a:ext uri="{FF2B5EF4-FFF2-40B4-BE49-F238E27FC236}">
                <a16:creationId xmlns:a16="http://schemas.microsoft.com/office/drawing/2014/main" id="{D1C2A3BB-8E1B-4DF5-9BDB-09135B255B02}"/>
              </a:ext>
            </a:extLst>
          </p:cNvPr>
          <p:cNvSpPr>
            <a:spLocks noGrp="1"/>
          </p:cNvSpPr>
          <p:nvPr>
            <p:ph type="title"/>
          </p:nvPr>
        </p:nvSpPr>
        <p:spPr/>
        <p:txBody>
          <a:bodyPr/>
          <a:lstStyle/>
          <a:p>
            <a:r>
              <a:rPr lang="en-US" dirty="0"/>
              <a:t>RTC Cash Balance - Roadways</a:t>
            </a:r>
          </a:p>
        </p:txBody>
      </p:sp>
    </p:spTree>
    <p:extLst>
      <p:ext uri="{BB962C8B-B14F-4D97-AF65-F5344CB8AC3E}">
        <p14:creationId xmlns:p14="http://schemas.microsoft.com/office/powerpoint/2010/main" val="212317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6C2D-85AD-73CC-64E2-F1B6F6B06248}"/>
            </a:ext>
          </a:extLst>
        </p:cNvPr>
        <p:cNvGrpSpPr/>
        <p:nvPr/>
      </p:nvGrpSpPr>
      <p:grpSpPr>
        <a:xfrm>
          <a:off x="0" y="0"/>
          <a:ext cx="0" cy="0"/>
          <a:chOff x="0" y="0"/>
          <a:chExt cx="0" cy="0"/>
        </a:xfrm>
      </p:grpSpPr>
      <p:pic>
        <p:nvPicPr>
          <p:cNvPr id="4" name="Picture 3" descr="A highway with cars on it&#10;&#10;Description automatically generated">
            <a:extLst>
              <a:ext uri="{FF2B5EF4-FFF2-40B4-BE49-F238E27FC236}">
                <a16:creationId xmlns:a16="http://schemas.microsoft.com/office/drawing/2014/main" id="{2B4BB4A7-C60B-0707-D3AA-CDFC7FA304E4}"/>
              </a:ext>
            </a:extLst>
          </p:cNvPr>
          <p:cNvPicPr>
            <a:picLocks noChangeAspect="1"/>
          </p:cNvPicPr>
          <p:nvPr/>
        </p:nvPicPr>
        <p:blipFill rotWithShape="1">
          <a:blip r:embed="rId3">
            <a:extLst>
              <a:ext uri="{28A0092B-C50C-407E-A947-70E740481C1C}">
                <a14:useLocalDpi xmlns:a14="http://schemas.microsoft.com/office/drawing/2010/main" val="0"/>
              </a:ext>
            </a:extLst>
          </a:blip>
          <a:srcRect l="4230" t="-45" r="1325" b="45"/>
          <a:stretch/>
        </p:blipFill>
        <p:spPr>
          <a:xfrm>
            <a:off x="0" y="-6526"/>
            <a:ext cx="12191998" cy="6379314"/>
          </a:xfrm>
          <a:prstGeom prst="rect">
            <a:avLst/>
          </a:prstGeom>
        </p:spPr>
      </p:pic>
      <p:sp>
        <p:nvSpPr>
          <p:cNvPr id="5" name="shape">
            <a:extLst>
              <a:ext uri="{FF2B5EF4-FFF2-40B4-BE49-F238E27FC236}">
                <a16:creationId xmlns:a16="http://schemas.microsoft.com/office/drawing/2014/main" id="{96B0C2CD-444F-3C7A-AEE7-CB246D71B767}"/>
              </a:ext>
            </a:extLst>
          </p:cNvPr>
          <p:cNvSpPr/>
          <p:nvPr/>
        </p:nvSpPr>
        <p:spPr>
          <a:xfrm>
            <a:off x="219918" y="1545221"/>
            <a:ext cx="11777241" cy="4624086"/>
          </a:xfrm>
          <a:prstGeom prst="rect">
            <a:avLst/>
          </a:prstGeom>
          <a:solidFill>
            <a:srgbClr val="2F1750">
              <a:alpha val="20000"/>
            </a:srgbClr>
          </a:solidFill>
          <a:ln w="38100">
            <a:solidFill>
              <a:srgbClr val="2F1750"/>
            </a:solidFill>
          </a:ln>
          <a:effectLst>
            <a:glow rad="63500">
              <a:srgbClr val="BAB2C5">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8DD231-1821-AAEC-FC93-FD35BA48F813}"/>
              </a:ext>
            </a:extLst>
          </p:cNvPr>
          <p:cNvSpPr txBox="1">
            <a:spLocks/>
          </p:cNvSpPr>
          <p:nvPr/>
        </p:nvSpPr>
        <p:spPr>
          <a:xfrm>
            <a:off x="614255" y="243191"/>
            <a:ext cx="10963490" cy="1149491"/>
          </a:xfrm>
          <a:prstGeom prst="rect">
            <a:avLst/>
          </a:prstGeom>
          <a:solidFill>
            <a:srgbClr val="2F1750">
              <a:alpha val="90000"/>
            </a:srgb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t>Regional Overview </a:t>
            </a:r>
          </a:p>
        </p:txBody>
      </p:sp>
      <p:sp>
        <p:nvSpPr>
          <p:cNvPr id="21" name="shape">
            <a:extLst>
              <a:ext uri="{FF2B5EF4-FFF2-40B4-BE49-F238E27FC236}">
                <a16:creationId xmlns:a16="http://schemas.microsoft.com/office/drawing/2014/main" id="{9E115487-3FCD-75BA-1C47-E336C5EB00D7}"/>
              </a:ext>
            </a:extLst>
          </p:cNvPr>
          <p:cNvSpPr/>
          <p:nvPr/>
        </p:nvSpPr>
        <p:spPr>
          <a:xfrm>
            <a:off x="459908" y="4704442"/>
            <a:ext cx="4538086" cy="919754"/>
          </a:xfrm>
          <a:prstGeom prst="rect">
            <a:avLst/>
          </a:prstGeom>
          <a:solidFill>
            <a:srgbClr val="2F1750">
              <a:alpha val="80000"/>
            </a:srgbClr>
          </a:solidFill>
          <a:ln w="38100">
            <a:solidFill>
              <a:srgbClr val="2F17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 7k miles of roadway">
            <a:extLst>
              <a:ext uri="{FF2B5EF4-FFF2-40B4-BE49-F238E27FC236}">
                <a16:creationId xmlns:a16="http://schemas.microsoft.com/office/drawing/2014/main" id="{B6F91EB5-234A-B8A0-BBEF-15EAE545D2BD}"/>
              </a:ext>
            </a:extLst>
          </p:cNvPr>
          <p:cNvSpPr txBox="1"/>
          <p:nvPr/>
        </p:nvSpPr>
        <p:spPr>
          <a:xfrm>
            <a:off x="1383678" y="4889861"/>
            <a:ext cx="4244336" cy="523220"/>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cs typeface="Calibri"/>
              </a:rPr>
              <a:t>±</a:t>
            </a:r>
            <a:r>
              <a:rPr lang="en-US" sz="2400" cap="small" dirty="0">
                <a:solidFill>
                  <a:prstClr val="white"/>
                </a:solidFill>
                <a:effectLst>
                  <a:outerShdw blurRad="38100" dist="38100" dir="2700000" algn="tl">
                    <a:srgbClr val="000000">
                      <a:alpha val="43137"/>
                    </a:srgbClr>
                  </a:outerShdw>
                </a:effectLst>
                <a:latin typeface="Arial Black" panose="020B0A04020102020204" pitchFamily="34" charset="0"/>
              </a:rPr>
              <a:t>10</a:t>
            </a: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K </a:t>
            </a: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t>miles of roadway</a:t>
            </a:r>
          </a:p>
        </p:txBody>
      </p:sp>
      <p:pic>
        <p:nvPicPr>
          <p:cNvPr id="42" name="ICON: roads">
            <a:extLst>
              <a:ext uri="{FF2B5EF4-FFF2-40B4-BE49-F238E27FC236}">
                <a16:creationId xmlns:a16="http://schemas.microsoft.com/office/drawing/2014/main" id="{2F3398C4-FC4F-8B68-A959-417EA9A73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11" y="4970783"/>
            <a:ext cx="737327" cy="369770"/>
          </a:xfrm>
          <a:prstGeom prst="rect">
            <a:avLst/>
          </a:prstGeom>
        </p:spPr>
      </p:pic>
      <p:sp>
        <p:nvSpPr>
          <p:cNvPr id="32" name="shape">
            <a:extLst>
              <a:ext uri="{FF2B5EF4-FFF2-40B4-BE49-F238E27FC236}">
                <a16:creationId xmlns:a16="http://schemas.microsoft.com/office/drawing/2014/main" id="{041AC5C5-4D09-EE31-A31C-244C1B593F5C}"/>
              </a:ext>
            </a:extLst>
          </p:cNvPr>
          <p:cNvSpPr/>
          <p:nvPr/>
        </p:nvSpPr>
        <p:spPr>
          <a:xfrm>
            <a:off x="459908" y="3377491"/>
            <a:ext cx="4538086" cy="919754"/>
          </a:xfrm>
          <a:prstGeom prst="rect">
            <a:avLst/>
          </a:prstGeom>
          <a:solidFill>
            <a:srgbClr val="2F1750">
              <a:alpha val="80000"/>
            </a:srgbClr>
          </a:solidFill>
          <a:ln w="38100">
            <a:solidFill>
              <a:srgbClr val="2F17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 2.3 million residents">
            <a:extLst>
              <a:ext uri="{FF2B5EF4-FFF2-40B4-BE49-F238E27FC236}">
                <a16:creationId xmlns:a16="http://schemas.microsoft.com/office/drawing/2014/main" id="{82801477-179B-FAE0-1255-37AA834D8A4B}"/>
              </a:ext>
            </a:extLst>
          </p:cNvPr>
          <p:cNvSpPr txBox="1"/>
          <p:nvPr/>
        </p:nvSpPr>
        <p:spPr>
          <a:xfrm>
            <a:off x="1383678" y="3595459"/>
            <a:ext cx="4244336" cy="461665"/>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2.3M</a:t>
            </a:r>
            <a:r>
              <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Calibri"/>
              </a:rPr>
              <a:t> </a:t>
            </a: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t>residents</a:t>
            </a:r>
          </a:p>
        </p:txBody>
      </p:sp>
      <p:pic>
        <p:nvPicPr>
          <p:cNvPr id="40" name="ICON: family">
            <a:extLst>
              <a:ext uri="{FF2B5EF4-FFF2-40B4-BE49-F238E27FC236}">
                <a16:creationId xmlns:a16="http://schemas.microsoft.com/office/drawing/2014/main" id="{10B00F3F-B814-50F4-7234-14D17DCC51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824" y="3542309"/>
            <a:ext cx="569101" cy="513404"/>
          </a:xfrm>
          <a:prstGeom prst="rect">
            <a:avLst/>
          </a:prstGeom>
        </p:spPr>
      </p:pic>
      <p:sp>
        <p:nvSpPr>
          <p:cNvPr id="34" name="shape">
            <a:extLst>
              <a:ext uri="{FF2B5EF4-FFF2-40B4-BE49-F238E27FC236}">
                <a16:creationId xmlns:a16="http://schemas.microsoft.com/office/drawing/2014/main" id="{CD23D26B-0C48-2166-547B-1AE6DFC10F0F}"/>
              </a:ext>
            </a:extLst>
          </p:cNvPr>
          <p:cNvSpPr/>
          <p:nvPr/>
        </p:nvSpPr>
        <p:spPr>
          <a:xfrm>
            <a:off x="459908" y="2070267"/>
            <a:ext cx="4538086" cy="919754"/>
          </a:xfrm>
          <a:prstGeom prst="rect">
            <a:avLst/>
          </a:prstGeom>
          <a:solidFill>
            <a:srgbClr val="2F1750">
              <a:alpha val="80000"/>
            </a:srgbClr>
          </a:solidFill>
          <a:ln w="38100">
            <a:solidFill>
              <a:srgbClr val="2F17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 45 million visitors">
            <a:extLst>
              <a:ext uri="{FF2B5EF4-FFF2-40B4-BE49-F238E27FC236}">
                <a16:creationId xmlns:a16="http://schemas.microsoft.com/office/drawing/2014/main" id="{9E76258C-5F47-30CB-7441-2C62A74C0770}"/>
              </a:ext>
            </a:extLst>
          </p:cNvPr>
          <p:cNvSpPr txBox="1"/>
          <p:nvPr/>
        </p:nvSpPr>
        <p:spPr>
          <a:xfrm>
            <a:off x="1383678" y="2300330"/>
            <a:ext cx="4245576" cy="461665"/>
          </a:xfrm>
          <a:prstGeom prst="rect">
            <a:avLst/>
          </a:prstGeom>
          <a:noFill/>
        </p:spPr>
        <p:txBody>
          <a:bodyPr wrap="square" rtlCol="0">
            <a:spAutoFit/>
          </a:bodyPr>
          <a:lstStyle/>
          <a:p>
            <a:pPr marL="0" marR="0" lvl="1" indent="0" algn="l" defTabSz="121497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42.5M</a:t>
            </a: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Raleway Light" pitchFamily="2" charset="0"/>
                <a:ea typeface="+mn-ea"/>
                <a:cs typeface="+mn-cs"/>
              </a:rPr>
              <a:t> </a:t>
            </a:r>
            <a:r>
              <a:rPr kumimoji="0" lang="en-US" sz="24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t>visitors</a:t>
            </a:r>
          </a:p>
        </p:txBody>
      </p:sp>
      <p:pic>
        <p:nvPicPr>
          <p:cNvPr id="39" name="ICON: visitor">
            <a:extLst>
              <a:ext uri="{FF2B5EF4-FFF2-40B4-BE49-F238E27FC236}">
                <a16:creationId xmlns:a16="http://schemas.microsoft.com/office/drawing/2014/main" id="{DAEBF307-7FF7-CFEF-7920-BCC94C5391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25" y="2268749"/>
            <a:ext cx="562899" cy="562192"/>
          </a:xfrm>
          <a:prstGeom prst="rect">
            <a:avLst/>
          </a:prstGeom>
        </p:spPr>
      </p:pic>
      <p:sp>
        <p:nvSpPr>
          <p:cNvPr id="6" name="TEXT: $100 Million">
            <a:extLst>
              <a:ext uri="{FF2B5EF4-FFF2-40B4-BE49-F238E27FC236}">
                <a16:creationId xmlns:a16="http://schemas.microsoft.com/office/drawing/2014/main" id="{618C20FA-87AB-F2BA-4D52-E5217F088B5A}"/>
              </a:ext>
            </a:extLst>
          </p:cNvPr>
          <p:cNvSpPr txBox="1"/>
          <p:nvPr/>
        </p:nvSpPr>
        <p:spPr>
          <a:xfrm>
            <a:off x="4791609" y="2928519"/>
            <a:ext cx="74112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$100 Million</a:t>
            </a:r>
          </a:p>
        </p:txBody>
      </p:sp>
      <p:sp>
        <p:nvSpPr>
          <p:cNvPr id="7" name="TEXT: $300 Million">
            <a:extLst>
              <a:ext uri="{FF2B5EF4-FFF2-40B4-BE49-F238E27FC236}">
                <a16:creationId xmlns:a16="http://schemas.microsoft.com/office/drawing/2014/main" id="{D441DF66-3B08-5843-4F66-2794074282D8}"/>
              </a:ext>
            </a:extLst>
          </p:cNvPr>
          <p:cNvSpPr txBox="1"/>
          <p:nvPr/>
        </p:nvSpPr>
        <p:spPr>
          <a:xfrm>
            <a:off x="4780722" y="2932937"/>
            <a:ext cx="74112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$300 Million</a:t>
            </a:r>
          </a:p>
        </p:txBody>
      </p:sp>
      <p:grpSp>
        <p:nvGrpSpPr>
          <p:cNvPr id="8" name="red X">
            <a:extLst>
              <a:ext uri="{FF2B5EF4-FFF2-40B4-BE49-F238E27FC236}">
                <a16:creationId xmlns:a16="http://schemas.microsoft.com/office/drawing/2014/main" id="{BF7F87E8-B343-69AD-66BC-33E2D2F19D71}"/>
              </a:ext>
            </a:extLst>
          </p:cNvPr>
          <p:cNvGrpSpPr/>
          <p:nvPr/>
        </p:nvGrpSpPr>
        <p:grpSpPr>
          <a:xfrm>
            <a:off x="5272795" y="3213473"/>
            <a:ext cx="6370565" cy="629655"/>
            <a:chOff x="5272795" y="3213473"/>
            <a:chExt cx="6370565" cy="629655"/>
          </a:xfrm>
        </p:grpSpPr>
        <p:cxnSp>
          <p:nvCxnSpPr>
            <p:cNvPr id="9" name="red line">
              <a:extLst>
                <a:ext uri="{FF2B5EF4-FFF2-40B4-BE49-F238E27FC236}">
                  <a16:creationId xmlns:a16="http://schemas.microsoft.com/office/drawing/2014/main" id="{43699974-45AB-928F-BBD4-991282472BBD}"/>
                </a:ext>
              </a:extLst>
            </p:cNvPr>
            <p:cNvCxnSpPr>
              <a:cxnSpLocks/>
            </p:cNvCxnSpPr>
            <p:nvPr/>
          </p:nvCxnSpPr>
          <p:spPr>
            <a:xfrm>
              <a:off x="5272795" y="3213473"/>
              <a:ext cx="6370565" cy="59065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d line">
              <a:extLst>
                <a:ext uri="{FF2B5EF4-FFF2-40B4-BE49-F238E27FC236}">
                  <a16:creationId xmlns:a16="http://schemas.microsoft.com/office/drawing/2014/main" id="{FCE0C4FA-627C-1EE5-CB16-55145E9482A5}"/>
                </a:ext>
              </a:extLst>
            </p:cNvPr>
            <p:cNvCxnSpPr>
              <a:cxnSpLocks/>
            </p:cNvCxnSpPr>
            <p:nvPr/>
          </p:nvCxnSpPr>
          <p:spPr>
            <a:xfrm flipV="1">
              <a:off x="5272795" y="3248601"/>
              <a:ext cx="6370565" cy="5945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EDB4CB0-353F-7538-5DCB-39A26D0FCF54}"/>
              </a:ext>
            </a:extLst>
          </p:cNvPr>
          <p:cNvSpPr txBox="1"/>
          <p:nvPr/>
        </p:nvSpPr>
        <p:spPr>
          <a:xfrm>
            <a:off x="4711032" y="3966673"/>
            <a:ext cx="74112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t>annual roadway </a:t>
            </a:r>
            <a:br>
              <a:rPr kumimoji="0" lang="en-US" sz="3200" b="1" i="0" u="none" strike="noStrike" kern="1200" cap="all" spc="0" normalizeH="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br>
            <a:r>
              <a:rPr kumimoji="0" lang="en-US" sz="3200" b="1" i="0" u="none" strike="noStrike" kern="1200" cap="all" spc="0" normalizeH="0" noProof="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rPr>
              <a:t>funding</a:t>
            </a:r>
            <a:endParaRPr kumimoji="0" lang="en-US" sz="3200" b="1"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p:txBody>
      </p:sp>
    </p:spTree>
    <p:extLst>
      <p:ext uri="{BB962C8B-B14F-4D97-AF65-F5344CB8AC3E}">
        <p14:creationId xmlns:p14="http://schemas.microsoft.com/office/powerpoint/2010/main" val="17281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a:extLst>
              <a:ext uri="{FF2B5EF4-FFF2-40B4-BE49-F238E27FC236}">
                <a16:creationId xmlns:a16="http://schemas.microsoft.com/office/drawing/2014/main" id="{0492A6F9-6503-77E0-F226-87D6C2FEB5CE}"/>
              </a:ext>
            </a:extLst>
          </p:cNvPr>
          <p:cNvSpPr/>
          <p:nvPr/>
        </p:nvSpPr>
        <p:spPr>
          <a:xfrm>
            <a:off x="195128" y="3799135"/>
            <a:ext cx="3779520" cy="2201321"/>
          </a:xfrm>
          <a:prstGeom prst="rect">
            <a:avLst/>
          </a:prstGeom>
          <a:solidFill>
            <a:srgbClr val="2F1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17" name="SOURCE:">
            <a:extLst>
              <a:ext uri="{FF2B5EF4-FFF2-40B4-BE49-F238E27FC236}">
                <a16:creationId xmlns:a16="http://schemas.microsoft.com/office/drawing/2014/main" id="{C3975098-F1E3-27C0-4A94-FA18790C3EF6}"/>
              </a:ext>
            </a:extLst>
          </p:cNvPr>
          <p:cNvSpPr>
            <a:spLocks noGrp="1"/>
          </p:cNvSpPr>
          <p:nvPr>
            <p:ph type="body" sz="quarter" idx="14"/>
          </p:nvPr>
        </p:nvSpPr>
        <p:spPr/>
        <p:txBody>
          <a:bodyPr/>
          <a:lstStyle/>
          <a:p>
            <a:endParaRPr lang="en-US"/>
          </a:p>
        </p:txBody>
      </p:sp>
      <p:sp>
        <p:nvSpPr>
          <p:cNvPr id="7" name="TEXT: $2.7 B">
            <a:extLst>
              <a:ext uri="{FF2B5EF4-FFF2-40B4-BE49-F238E27FC236}">
                <a16:creationId xmlns:a16="http://schemas.microsoft.com/office/drawing/2014/main" id="{ECB1D637-7458-1F74-88E3-02176A251F8B}"/>
              </a:ext>
            </a:extLst>
          </p:cNvPr>
          <p:cNvSpPr/>
          <p:nvPr/>
        </p:nvSpPr>
        <p:spPr>
          <a:xfrm>
            <a:off x="2084888" y="4496059"/>
            <a:ext cx="1679121" cy="91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charset="0"/>
              </a:rPr>
              <a:t>$2.7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Estimated Project Cost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aleway Light" pitchFamily="2" charset="0"/>
              <a:ea typeface="+mn-ea"/>
              <a:cs typeface="Arial" charset="0"/>
            </a:endParaRPr>
          </a:p>
        </p:txBody>
      </p:sp>
      <p:sp>
        <p:nvSpPr>
          <p:cNvPr id="10" name="shape">
            <a:extLst>
              <a:ext uri="{FF2B5EF4-FFF2-40B4-BE49-F238E27FC236}">
                <a16:creationId xmlns:a16="http://schemas.microsoft.com/office/drawing/2014/main" id="{BFB7ED9F-8F29-EF65-2E16-6E31D315BEAC}"/>
              </a:ext>
            </a:extLst>
          </p:cNvPr>
          <p:cNvSpPr/>
          <p:nvPr/>
        </p:nvSpPr>
        <p:spPr>
          <a:xfrm>
            <a:off x="195128" y="1309023"/>
            <a:ext cx="3779520" cy="2201321"/>
          </a:xfrm>
          <a:prstGeom prst="rect">
            <a:avLst/>
          </a:prstGeom>
          <a:solidFill>
            <a:srgbClr val="2F1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11" name="TEXT: 167">
            <a:extLst>
              <a:ext uri="{FF2B5EF4-FFF2-40B4-BE49-F238E27FC236}">
                <a16:creationId xmlns:a16="http://schemas.microsoft.com/office/drawing/2014/main" id="{6A879F20-34C4-A806-61F6-B21806CF5421}"/>
              </a:ext>
            </a:extLst>
          </p:cNvPr>
          <p:cNvSpPr/>
          <p:nvPr/>
        </p:nvSpPr>
        <p:spPr>
          <a:xfrm>
            <a:off x="1996133" y="1722396"/>
            <a:ext cx="1690576" cy="1374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charset="0"/>
              </a:rPr>
              <a:t>179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charset="0"/>
              </a:rPr>
              <a:t>Unfunded Projects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Raleway Light" pitchFamily="2" charset="0"/>
              <a:ea typeface="+mn-ea"/>
              <a:cs typeface="Arial" charset="0"/>
            </a:endParaRPr>
          </a:p>
        </p:txBody>
      </p:sp>
      <p:pic>
        <p:nvPicPr>
          <p:cNvPr id="12" name="ICON: money" descr="A paper money with a dollar sign&#10;&#10;Description automatically generated">
            <a:extLst>
              <a:ext uri="{FF2B5EF4-FFF2-40B4-BE49-F238E27FC236}">
                <a16:creationId xmlns:a16="http://schemas.microsoft.com/office/drawing/2014/main" id="{0823C7D4-EEED-3896-D43A-33AD8A275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43" y="4160394"/>
            <a:ext cx="1257511" cy="1366520"/>
          </a:xfrm>
          <a:prstGeom prst="rect">
            <a:avLst/>
          </a:prstGeom>
          <a:effectLst>
            <a:glow rad="127000">
              <a:srgbClr val="B84200">
                <a:alpha val="40000"/>
              </a:srgbClr>
            </a:glow>
          </a:effectLst>
        </p:spPr>
      </p:pic>
      <p:pic>
        <p:nvPicPr>
          <p:cNvPr id="13" name="ICON: cone" descr="A white cone with black stripes&#10;&#10;Description automatically generated">
            <a:extLst>
              <a:ext uri="{FF2B5EF4-FFF2-40B4-BE49-F238E27FC236}">
                <a16:creationId xmlns:a16="http://schemas.microsoft.com/office/drawing/2014/main" id="{1322C526-C4CF-9036-6B41-31AD4B78A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943" y="1733119"/>
            <a:ext cx="1161252" cy="1261915"/>
          </a:xfrm>
          <a:prstGeom prst="rect">
            <a:avLst/>
          </a:prstGeom>
          <a:effectLst>
            <a:glow rad="127000">
              <a:srgbClr val="B84200">
                <a:alpha val="40000"/>
              </a:srgbClr>
            </a:glow>
          </a:effectLst>
        </p:spPr>
      </p:pic>
      <p:sp>
        <p:nvSpPr>
          <p:cNvPr id="14" name="TITLE: Unfunded Projects">
            <a:extLst>
              <a:ext uri="{FF2B5EF4-FFF2-40B4-BE49-F238E27FC236}">
                <a16:creationId xmlns:a16="http://schemas.microsoft.com/office/drawing/2014/main" id="{05EBE898-6879-D37C-DAE6-F4121DEC69A0}"/>
              </a:ext>
            </a:extLst>
          </p:cNvPr>
          <p:cNvSpPr>
            <a:spLocks noGrp="1"/>
          </p:cNvSpPr>
          <p:nvPr>
            <p:ph type="title"/>
          </p:nvPr>
        </p:nvSpPr>
        <p:spPr/>
        <p:txBody>
          <a:bodyPr>
            <a:normAutofit/>
          </a:bodyPr>
          <a:lstStyle/>
          <a:p>
            <a:r>
              <a:rPr lang="en-US" sz="4000" kern="0" spc="-65" dirty="0">
                <a:solidFill>
                  <a:srgbClr val="000000"/>
                </a:solidFill>
              </a:rPr>
              <a:t>Unfunded Projects</a:t>
            </a:r>
            <a:endParaRPr lang="en-US" dirty="0"/>
          </a:p>
        </p:txBody>
      </p:sp>
      <p:pic>
        <p:nvPicPr>
          <p:cNvPr id="3" name="Picture 2" descr="A map of a city&#10;&#10;Description automatically generated">
            <a:extLst>
              <a:ext uri="{FF2B5EF4-FFF2-40B4-BE49-F238E27FC236}">
                <a16:creationId xmlns:a16="http://schemas.microsoft.com/office/drawing/2014/main" id="{7066A45C-2339-572F-C4DA-341ECDD4C76C}"/>
              </a:ext>
            </a:extLst>
          </p:cNvPr>
          <p:cNvPicPr>
            <a:picLocks noChangeAspect="1"/>
          </p:cNvPicPr>
          <p:nvPr/>
        </p:nvPicPr>
        <p:blipFill>
          <a:blip r:embed="rId5"/>
          <a:srcRect b="10702"/>
          <a:stretch/>
        </p:blipFill>
        <p:spPr>
          <a:xfrm>
            <a:off x="4116398" y="1309023"/>
            <a:ext cx="7880474" cy="4691433"/>
          </a:xfrm>
          <a:prstGeom prst="rect">
            <a:avLst/>
          </a:prstGeom>
        </p:spPr>
      </p:pic>
    </p:spTree>
    <p:extLst>
      <p:ext uri="{BB962C8B-B14F-4D97-AF65-F5344CB8AC3E}">
        <p14:creationId xmlns:p14="http://schemas.microsoft.com/office/powerpoint/2010/main" val="210806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F47FD709-C056-4FF4-7F79-9092613EECCC}"/>
              </a:ext>
            </a:extLst>
          </p:cNvPr>
          <p:cNvSpPr/>
          <p:nvPr/>
        </p:nvSpPr>
        <p:spPr>
          <a:xfrm>
            <a:off x="0" y="0"/>
            <a:ext cx="5176320" cy="6356350"/>
          </a:xfrm>
          <a:prstGeom prst="rect">
            <a:avLst/>
          </a:prstGeom>
          <a:solidFill>
            <a:srgbClr val="2F1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OURCE:">
            <a:extLst>
              <a:ext uri="{FF2B5EF4-FFF2-40B4-BE49-F238E27FC236}">
                <a16:creationId xmlns:a16="http://schemas.microsoft.com/office/drawing/2014/main" id="{E48A4DCF-5257-2287-CC39-EE809F534B41}"/>
              </a:ext>
            </a:extLst>
          </p:cNvPr>
          <p:cNvSpPr>
            <a:spLocks noGrp="1"/>
          </p:cNvSpPr>
          <p:nvPr>
            <p:ph type="body" sz="quarter" idx="14"/>
          </p:nvPr>
        </p:nvSpPr>
        <p:spPr/>
        <p:txBody>
          <a:bodyPr/>
          <a:lstStyle/>
          <a:p>
            <a:endParaRPr lang="en-US"/>
          </a:p>
        </p:txBody>
      </p:sp>
      <p:pic>
        <p:nvPicPr>
          <p:cNvPr id="4" name="IMAGE: map" descr="A map of a city&#10;&#10;Description automatically generated">
            <a:extLst>
              <a:ext uri="{FF2B5EF4-FFF2-40B4-BE49-F238E27FC236}">
                <a16:creationId xmlns:a16="http://schemas.microsoft.com/office/drawing/2014/main" id="{A69FA51C-457E-7207-AB94-4807443BE0AE}"/>
              </a:ext>
            </a:extLst>
          </p:cNvPr>
          <p:cNvPicPr>
            <a:picLocks noChangeAspect="1"/>
          </p:cNvPicPr>
          <p:nvPr/>
        </p:nvPicPr>
        <p:blipFill>
          <a:blip r:embed="rId3">
            <a:extLst>
              <a:ext uri="{28A0092B-C50C-407E-A947-70E740481C1C}">
                <a14:useLocalDpi xmlns:a14="http://schemas.microsoft.com/office/drawing/2010/main" val="0"/>
              </a:ext>
            </a:extLst>
          </a:blip>
          <a:srcRect t="-1" b="876"/>
          <a:stretch/>
        </p:blipFill>
        <p:spPr>
          <a:xfrm>
            <a:off x="5176320" y="17972"/>
            <a:ext cx="7065865" cy="6338378"/>
          </a:xfrm>
          <a:prstGeom prst="rect">
            <a:avLst/>
          </a:prstGeom>
        </p:spPr>
      </p:pic>
      <p:sp>
        <p:nvSpPr>
          <p:cNvPr id="7" name="TEXT: Apex">
            <a:extLst>
              <a:ext uri="{FF2B5EF4-FFF2-40B4-BE49-F238E27FC236}">
                <a16:creationId xmlns:a16="http://schemas.microsoft.com/office/drawing/2014/main" id="{6178E7CE-2CD9-36BA-BCA3-C93225A16F9F}"/>
              </a:ext>
            </a:extLst>
          </p:cNvPr>
          <p:cNvSpPr txBox="1">
            <a:spLocks/>
          </p:cNvSpPr>
          <p:nvPr/>
        </p:nvSpPr>
        <p:spPr>
          <a:xfrm>
            <a:off x="9698790" y="131015"/>
            <a:ext cx="1509713" cy="46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A9AFEF"/>
                  </a:glow>
                </a:effectLst>
                <a:uLnTx/>
                <a:uFillTx/>
                <a:latin typeface="Arial Black" panose="020B0A04020102020204" pitchFamily="34" charset="0"/>
                <a:ea typeface="+mj-ea"/>
                <a:cs typeface="+mj-cs"/>
              </a:rPr>
              <a:t>Apex</a:t>
            </a:r>
          </a:p>
        </p:txBody>
      </p:sp>
      <p:sp>
        <p:nvSpPr>
          <p:cNvPr id="8" name="TEXT: El Dorado Valley">
            <a:extLst>
              <a:ext uri="{FF2B5EF4-FFF2-40B4-BE49-F238E27FC236}">
                <a16:creationId xmlns:a16="http://schemas.microsoft.com/office/drawing/2014/main" id="{B6E87B9E-B9DD-2FF9-C5E7-958E80FDDBF7}"/>
              </a:ext>
            </a:extLst>
          </p:cNvPr>
          <p:cNvSpPr txBox="1">
            <a:spLocks/>
          </p:cNvSpPr>
          <p:nvPr/>
        </p:nvSpPr>
        <p:spPr>
          <a:xfrm>
            <a:off x="9880164" y="3746226"/>
            <a:ext cx="1998311" cy="999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B9E6B9"/>
                  </a:glow>
                </a:effectLst>
                <a:uLnTx/>
                <a:uFillTx/>
                <a:latin typeface="Arial Black" panose="020B0A04020102020204" pitchFamily="34" charset="0"/>
                <a:ea typeface="+mj-ea"/>
                <a:cs typeface="+mj-cs"/>
              </a:rPr>
              <a:t>El Dorado Valley</a:t>
            </a:r>
          </a:p>
        </p:txBody>
      </p:sp>
      <p:sp>
        <p:nvSpPr>
          <p:cNvPr id="9" name="TEXT: Ivanpah Valley">
            <a:extLst>
              <a:ext uri="{FF2B5EF4-FFF2-40B4-BE49-F238E27FC236}">
                <a16:creationId xmlns:a16="http://schemas.microsoft.com/office/drawing/2014/main" id="{962B603A-53D0-FE24-F63C-57CF08A5011A}"/>
              </a:ext>
            </a:extLst>
          </p:cNvPr>
          <p:cNvSpPr txBox="1">
            <a:spLocks/>
          </p:cNvSpPr>
          <p:nvPr/>
        </p:nvSpPr>
        <p:spPr>
          <a:xfrm>
            <a:off x="8137933" y="4836163"/>
            <a:ext cx="1259132" cy="7836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F48785"/>
                  </a:glow>
                </a:effectLst>
                <a:uLnTx/>
                <a:uFillTx/>
                <a:latin typeface="Arial Black" panose="020B0A04020102020204" pitchFamily="34" charset="0"/>
                <a:ea typeface="+mj-ea"/>
                <a:cs typeface="+mj-cs"/>
              </a:rPr>
              <a:t>Ivanpah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F48785"/>
                  </a:glow>
                </a:effectLst>
                <a:uLnTx/>
                <a:uFillTx/>
                <a:latin typeface="Arial Black" panose="020B0A04020102020204" pitchFamily="34" charset="0"/>
                <a:ea typeface="+mj-ea"/>
                <a:cs typeface="+mj-cs"/>
              </a:rPr>
              <a:t>Valley</a:t>
            </a:r>
          </a:p>
        </p:txBody>
      </p:sp>
      <p:sp>
        <p:nvSpPr>
          <p:cNvPr id="10" name="TEXT: SNV Supplemental Airport">
            <a:extLst>
              <a:ext uri="{FF2B5EF4-FFF2-40B4-BE49-F238E27FC236}">
                <a16:creationId xmlns:a16="http://schemas.microsoft.com/office/drawing/2014/main" id="{70B486C5-A32C-8941-0866-1E147DE7A398}"/>
              </a:ext>
            </a:extLst>
          </p:cNvPr>
          <p:cNvSpPr txBox="1">
            <a:spLocks/>
          </p:cNvSpPr>
          <p:nvPr/>
        </p:nvSpPr>
        <p:spPr>
          <a:xfrm>
            <a:off x="5979782" y="4594097"/>
            <a:ext cx="1940586" cy="1324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err="1">
                <a:ln>
                  <a:noFill/>
                </a:ln>
                <a:solidFill>
                  <a:prstClr val="black"/>
                </a:solidFill>
                <a:effectLst>
                  <a:glow rad="101600">
                    <a:srgbClr val="F6FB8D"/>
                  </a:glow>
                </a:effectLst>
                <a:uLnTx/>
                <a:uFillTx/>
                <a:latin typeface="Arial Black" panose="020B0A04020102020204" pitchFamily="34" charset="0"/>
                <a:ea typeface="+mj-ea"/>
                <a:cs typeface="+mj-cs"/>
              </a:rPr>
              <a:t>Snv</a:t>
            </a:r>
            <a:endParaRPr kumimoji="0" lang="en-US" sz="1800" b="0" i="0" u="none" strike="noStrike" kern="1200" cap="small" spc="0" normalizeH="0" baseline="0" noProof="0" dirty="0">
              <a:ln>
                <a:noFill/>
              </a:ln>
              <a:solidFill>
                <a:prstClr val="black"/>
              </a:solidFill>
              <a:effectLst>
                <a:glow rad="101600">
                  <a:srgbClr val="F6FB8D"/>
                </a:glow>
              </a:effectLst>
              <a:uLnTx/>
              <a:uFillTx/>
              <a:latin typeface="Arial Black" panose="020B0A040201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F6FB8D"/>
                  </a:glow>
                </a:effectLst>
                <a:uLnTx/>
                <a:uFillTx/>
                <a:latin typeface="Arial Black" panose="020B0A04020102020204" pitchFamily="34" charset="0"/>
                <a:ea typeface="+mj-ea"/>
                <a:cs typeface="+mj-cs"/>
              </a:rPr>
              <a:t>Supplemental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F6FB8D"/>
                  </a:glow>
                </a:effectLst>
                <a:uLnTx/>
                <a:uFillTx/>
                <a:latin typeface="Arial Black" panose="020B0A04020102020204" pitchFamily="34" charset="0"/>
                <a:ea typeface="+mj-ea"/>
                <a:cs typeface="+mj-cs"/>
              </a:rPr>
              <a:t>Airport</a:t>
            </a:r>
          </a:p>
        </p:txBody>
      </p:sp>
      <p:sp>
        <p:nvSpPr>
          <p:cNvPr id="11" name="TEXT: Current Transit Service Area">
            <a:extLst>
              <a:ext uri="{FF2B5EF4-FFF2-40B4-BE49-F238E27FC236}">
                <a16:creationId xmlns:a16="http://schemas.microsoft.com/office/drawing/2014/main" id="{F23FDF56-C6B9-3A38-95BC-9619D69586FC}"/>
              </a:ext>
            </a:extLst>
          </p:cNvPr>
          <p:cNvSpPr txBox="1">
            <a:spLocks/>
          </p:cNvSpPr>
          <p:nvPr/>
        </p:nvSpPr>
        <p:spPr>
          <a:xfrm>
            <a:off x="7681047" y="1813224"/>
            <a:ext cx="1716018" cy="958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small" spc="0" normalizeH="0" baseline="0" noProof="0" dirty="0">
                <a:ln>
                  <a:noFill/>
                </a:ln>
                <a:solidFill>
                  <a:prstClr val="black"/>
                </a:solidFill>
                <a:effectLst>
                  <a:glow rad="101600">
                    <a:srgbClr val="F7DCA7"/>
                  </a:glow>
                </a:effectLst>
                <a:uLnTx/>
                <a:uFillTx/>
                <a:latin typeface="Arial Black" panose="020B0A04020102020204" pitchFamily="34" charset="0"/>
                <a:ea typeface="+mj-ea"/>
                <a:cs typeface="+mj-cs"/>
              </a:rPr>
              <a:t>Current Transit Service Area</a:t>
            </a:r>
          </a:p>
        </p:txBody>
      </p:sp>
      <p:sp>
        <p:nvSpPr>
          <p:cNvPr id="12" name="TEXT: Sloan">
            <a:extLst>
              <a:ext uri="{FF2B5EF4-FFF2-40B4-BE49-F238E27FC236}">
                <a16:creationId xmlns:a16="http://schemas.microsoft.com/office/drawing/2014/main" id="{1FAF937A-49A8-BFB2-C755-29984A310DC2}"/>
              </a:ext>
            </a:extLst>
          </p:cNvPr>
          <p:cNvSpPr txBox="1">
            <a:spLocks/>
          </p:cNvSpPr>
          <p:nvPr/>
        </p:nvSpPr>
        <p:spPr>
          <a:xfrm>
            <a:off x="7029343" y="3784017"/>
            <a:ext cx="1509713" cy="46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solidFill>
                <a:effectLst>
                  <a:glow rad="101600">
                    <a:srgbClr val="F9D5F5"/>
                  </a:glow>
                </a:effectLst>
                <a:uLnTx/>
                <a:uFillTx/>
                <a:latin typeface="Arial Black" panose="020B0A04020102020204" pitchFamily="34" charset="0"/>
                <a:ea typeface="+mj-ea"/>
                <a:cs typeface="+mj-cs"/>
              </a:rPr>
              <a:t>Sloan</a:t>
            </a:r>
          </a:p>
        </p:txBody>
      </p:sp>
      <p:sp>
        <p:nvSpPr>
          <p:cNvPr id="6" name="TITLE: Future Economic Development">
            <a:extLst>
              <a:ext uri="{FF2B5EF4-FFF2-40B4-BE49-F238E27FC236}">
                <a16:creationId xmlns:a16="http://schemas.microsoft.com/office/drawing/2014/main" id="{6BB37FD1-D033-6787-6487-13DF80D6F88D}"/>
              </a:ext>
            </a:extLst>
          </p:cNvPr>
          <p:cNvSpPr txBox="1">
            <a:spLocks/>
          </p:cNvSpPr>
          <p:nvPr/>
        </p:nvSpPr>
        <p:spPr>
          <a:xfrm>
            <a:off x="1" y="501650"/>
            <a:ext cx="5176320" cy="5286888"/>
          </a:xfrm>
          <a:prstGeom prst="rect">
            <a:avLst/>
          </a:prstGeom>
        </p:spPr>
        <p:txBody>
          <a:bodyPr anchor="ctr">
            <a:normAutofit/>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t>Future Economic</a:t>
            </a:r>
            <a:b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br>
            <a: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t>Development</a:t>
            </a:r>
          </a:p>
        </p:txBody>
      </p:sp>
    </p:spTree>
    <p:extLst>
      <p:ext uri="{BB962C8B-B14F-4D97-AF65-F5344CB8AC3E}">
        <p14:creationId xmlns:p14="http://schemas.microsoft.com/office/powerpoint/2010/main" val="397852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B94B6-CD6E-1177-C64C-D3D0E2A622DD}"/>
            </a:ext>
          </a:extLst>
        </p:cNvPr>
        <p:cNvGrpSpPr/>
        <p:nvPr/>
      </p:nvGrpSpPr>
      <p:grpSpPr>
        <a:xfrm>
          <a:off x="0" y="0"/>
          <a:ext cx="0" cy="0"/>
          <a:chOff x="0" y="0"/>
          <a:chExt cx="0" cy="0"/>
        </a:xfrm>
      </p:grpSpPr>
      <p:pic>
        <p:nvPicPr>
          <p:cNvPr id="10" name="Picture 9" descr="An aerial view of a city&#10;&#10;Description automatically generated">
            <a:extLst>
              <a:ext uri="{FF2B5EF4-FFF2-40B4-BE49-F238E27FC236}">
                <a16:creationId xmlns:a16="http://schemas.microsoft.com/office/drawing/2014/main" id="{7977FAA3-7A06-4FE5-480F-5DF37A9390B4}"/>
              </a:ext>
            </a:extLst>
          </p:cNvPr>
          <p:cNvPicPr>
            <a:picLocks noChangeAspect="1"/>
          </p:cNvPicPr>
          <p:nvPr/>
        </p:nvPicPr>
        <p:blipFill>
          <a:blip r:embed="rId3">
            <a:extLst>
              <a:ext uri="{28A0092B-C50C-407E-A947-70E740481C1C}">
                <a14:useLocalDpi xmlns:a14="http://schemas.microsoft.com/office/drawing/2010/main" val="0"/>
              </a:ext>
            </a:extLst>
          </a:blip>
          <a:srcRect t="16608" b="13833"/>
          <a:stretch/>
        </p:blipFill>
        <p:spPr>
          <a:xfrm>
            <a:off x="0" y="-3"/>
            <a:ext cx="12192000" cy="6356353"/>
          </a:xfrm>
          <a:prstGeom prst="rect">
            <a:avLst/>
          </a:prstGeom>
        </p:spPr>
      </p:pic>
      <p:sp>
        <p:nvSpPr>
          <p:cNvPr id="2" name="SOURCE:">
            <a:extLst>
              <a:ext uri="{FF2B5EF4-FFF2-40B4-BE49-F238E27FC236}">
                <a16:creationId xmlns:a16="http://schemas.microsoft.com/office/drawing/2014/main" id="{3E3B9BEA-28D8-6A44-BB04-2C4900A8E94B}"/>
              </a:ext>
            </a:extLst>
          </p:cNvPr>
          <p:cNvSpPr>
            <a:spLocks noGrp="1"/>
          </p:cNvSpPr>
          <p:nvPr>
            <p:ph type="body" sz="quarter" idx="14"/>
          </p:nvPr>
        </p:nvSpPr>
        <p:spPr/>
        <p:txBody>
          <a:bodyPr/>
          <a:lstStyle/>
          <a:p>
            <a:endParaRPr lang="en-US"/>
          </a:p>
        </p:txBody>
      </p:sp>
      <p:sp>
        <p:nvSpPr>
          <p:cNvPr id="6" name="shape">
            <a:extLst>
              <a:ext uri="{FF2B5EF4-FFF2-40B4-BE49-F238E27FC236}">
                <a16:creationId xmlns:a16="http://schemas.microsoft.com/office/drawing/2014/main" id="{9E57E0E4-9ACF-0CBA-90A7-D25DBF935A44}"/>
              </a:ext>
            </a:extLst>
          </p:cNvPr>
          <p:cNvSpPr/>
          <p:nvPr/>
        </p:nvSpPr>
        <p:spPr>
          <a:xfrm>
            <a:off x="1655763" y="925194"/>
            <a:ext cx="8880475" cy="4881839"/>
          </a:xfrm>
          <a:prstGeom prst="rect">
            <a:avLst/>
          </a:prstGeom>
          <a:solidFill>
            <a:srgbClr val="2F17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CON: FRI gas" descr="A white gas pump with nozzle&#10;&#10;Description automatically generated">
            <a:extLst>
              <a:ext uri="{FF2B5EF4-FFF2-40B4-BE49-F238E27FC236}">
                <a16:creationId xmlns:a16="http://schemas.microsoft.com/office/drawing/2014/main" id="{6B4915A0-05C9-76DB-6C9B-E759ACB95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228" y="1274956"/>
            <a:ext cx="913541" cy="913541"/>
          </a:xfrm>
          <a:prstGeom prst="rect">
            <a:avLst/>
          </a:prstGeom>
        </p:spPr>
      </p:pic>
      <p:sp>
        <p:nvSpPr>
          <p:cNvPr id="3" name="TITLE: Priority Two: Ballot Authority">
            <a:extLst>
              <a:ext uri="{FF2B5EF4-FFF2-40B4-BE49-F238E27FC236}">
                <a16:creationId xmlns:a16="http://schemas.microsoft.com/office/drawing/2014/main" id="{2A7BA5FD-AECE-11B2-D824-AB1E4968C667}"/>
              </a:ext>
            </a:extLst>
          </p:cNvPr>
          <p:cNvSpPr txBox="1"/>
          <p:nvPr/>
        </p:nvSpPr>
        <p:spPr>
          <a:xfrm>
            <a:off x="1655762" y="2141738"/>
            <a:ext cx="888047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Assembly Bill 530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cap="small" dirty="0">
                <a:solidFill>
                  <a:prstClr val="white"/>
                </a:solidFill>
                <a:latin typeface="Arial Narrow" panose="020B0606020202030204" pitchFamily="34" charset="0"/>
              </a:rPr>
              <a:t>Roadway</a:t>
            </a:r>
            <a:r>
              <a:rPr kumimoji="0" lang="en-US" sz="7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Extends FRI by 10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Retains vote of the people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cap="small" dirty="0">
                <a:solidFill>
                  <a:prstClr val="white"/>
                </a:solidFill>
                <a:latin typeface="Arial Narrow" panose="020B0606020202030204" pitchFamily="34" charset="0"/>
              </a:rPr>
              <a:t>Requires 2/3 majority of County Commission</a:t>
            </a:r>
          </a:p>
        </p:txBody>
      </p:sp>
    </p:spTree>
    <p:extLst>
      <p:ext uri="{BB962C8B-B14F-4D97-AF65-F5344CB8AC3E}">
        <p14:creationId xmlns:p14="http://schemas.microsoft.com/office/powerpoint/2010/main" val="47610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s and cars on a road&#10;&#10;AI-generated content may be incorrect.">
            <a:extLst>
              <a:ext uri="{FF2B5EF4-FFF2-40B4-BE49-F238E27FC236}">
                <a16:creationId xmlns:a16="http://schemas.microsoft.com/office/drawing/2014/main" id="{9CA50FE0-860A-AE18-71BE-E025AA41FF2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l="33333" t="21975" b="12572"/>
          <a:stretch/>
        </p:blipFill>
        <p:spPr>
          <a:xfrm>
            <a:off x="0" y="0"/>
            <a:ext cx="12420600" cy="6858000"/>
          </a:xfrm>
          <a:prstGeom prst="rect">
            <a:avLst/>
          </a:prstGeom>
        </p:spPr>
      </p:pic>
      <p:sp>
        <p:nvSpPr>
          <p:cNvPr id="2" name="Slide Number Placeholder 1">
            <a:extLst>
              <a:ext uri="{FF2B5EF4-FFF2-40B4-BE49-F238E27FC236}">
                <a16:creationId xmlns:a16="http://schemas.microsoft.com/office/drawing/2014/main" id="{2F663423-14F1-640E-1348-861A06B21ABC}"/>
              </a:ext>
            </a:extLst>
          </p:cNvPr>
          <p:cNvSpPr>
            <a:spLocks noGrp="1"/>
          </p:cNvSpPr>
          <p:nvPr>
            <p:ph type="sldNum" sz="quarter" idx="12"/>
          </p:nvPr>
        </p:nvSpPr>
        <p:spPr>
          <a:xfrm>
            <a:off x="9448800" y="0"/>
            <a:ext cx="2743200" cy="365125"/>
          </a:xfrm>
          <a:prstGeom prst="rect">
            <a:avLst/>
          </a:prstGeom>
        </p:spPr>
        <p:txBody>
          <a:bodyPr/>
          <a:lstStyle>
            <a:defPPr>
              <a:defRPr lang="en-US"/>
            </a:defPPr>
            <a:lvl1pPr marL="0" algn="r" defTabSz="914400" rtl="0" eaLnBrk="1" latinLnBrk="0" hangingPunct="1">
              <a:defRPr sz="11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75000"/>
                  </a:prstClr>
                </a:solidFill>
                <a:effectLst/>
                <a:uLnTx/>
                <a:uFillTx/>
                <a:latin typeface="Raleway Light" pitchFamily="2" charset="0"/>
                <a:ea typeface="+mn-ea"/>
                <a:cs typeface="+mn-cs"/>
              </a:rPr>
              <a:t>Page </a:t>
            </a:r>
            <a:fld id="{0F9C1609-72EE-47FA-A899-17B343B630A2}" type="slidenum">
              <a:rPr kumimoji="0" lang="en-US" sz="1100" b="0" i="0" u="none" strike="noStrike" kern="1200" cap="none" spc="0" normalizeH="0" baseline="0" noProof="0" smtClean="0">
                <a:ln>
                  <a:noFill/>
                </a:ln>
                <a:solidFill>
                  <a:prstClr val="white">
                    <a:lumMod val="75000"/>
                  </a:prstClr>
                </a:solidFill>
                <a:effectLst/>
                <a:uLnTx/>
                <a:uFillTx/>
                <a:latin typeface="Raleway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white">
                  <a:lumMod val="75000"/>
                </a:prstClr>
              </a:solidFill>
              <a:effectLst/>
              <a:uLnTx/>
              <a:uFillTx/>
              <a:latin typeface="Raleway Light" pitchFamily="2" charset="0"/>
              <a:ea typeface="+mn-ea"/>
              <a:cs typeface="+mn-cs"/>
            </a:endParaRPr>
          </a:p>
        </p:txBody>
      </p:sp>
      <p:sp>
        <p:nvSpPr>
          <p:cNvPr id="13" name="Rectangle 12">
            <a:extLst>
              <a:ext uri="{FF2B5EF4-FFF2-40B4-BE49-F238E27FC236}">
                <a16:creationId xmlns:a16="http://schemas.microsoft.com/office/drawing/2014/main" id="{21B64534-8FDC-239B-FFED-70ECA331D588}"/>
              </a:ext>
            </a:extLst>
          </p:cNvPr>
          <p:cNvSpPr/>
          <p:nvPr/>
        </p:nvSpPr>
        <p:spPr>
          <a:xfrm rot="10800000">
            <a:off x="3956" y="0"/>
            <a:ext cx="12416641" cy="6858000"/>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3" name="Rectangle 2">
            <a:extLst>
              <a:ext uri="{FF2B5EF4-FFF2-40B4-BE49-F238E27FC236}">
                <a16:creationId xmlns:a16="http://schemas.microsoft.com/office/drawing/2014/main" id="{79D0B035-550E-916F-71B9-613159FE542F}"/>
              </a:ext>
            </a:extLst>
          </p:cNvPr>
          <p:cNvSpPr/>
          <p:nvPr/>
        </p:nvSpPr>
        <p:spPr>
          <a:xfrm>
            <a:off x="3365716" y="2650603"/>
            <a:ext cx="5460568" cy="1556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small" spc="0" noProof="0" dirty="0">
                <a:ln>
                  <a:noFill/>
                </a:ln>
                <a:solidFill>
                  <a:prstClr val="white"/>
                </a:solidFill>
                <a:effectLst>
                  <a:glow rad="101600">
                    <a:srgbClr val="B84200">
                      <a:alpha val="40000"/>
                    </a:srgbClr>
                  </a:glow>
                  <a:outerShdw blurRad="38100" dist="38100" dir="2700000" algn="tl">
                    <a:srgbClr val="000000">
                      <a:alpha val="43137"/>
                    </a:srgbClr>
                  </a:outerShdw>
                </a:effectLst>
                <a:uLnTx/>
                <a:uFillTx/>
                <a:latin typeface="Arial Black" panose="020B0A04020102020204" pitchFamily="34" charset="0"/>
              </a:rPr>
              <a:t>Transit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cap="small" dirty="0">
                <a:solidFill>
                  <a:prstClr val="white"/>
                </a:solidFill>
                <a:effectLst>
                  <a:glow rad="101600">
                    <a:srgbClr val="B84200">
                      <a:alpha val="40000"/>
                    </a:srgbClr>
                  </a:glow>
                  <a:outerShdw blurRad="38100" dist="38100" dir="2700000" algn="tl">
                    <a:srgbClr val="000000">
                      <a:alpha val="43137"/>
                    </a:srgbClr>
                  </a:outerShdw>
                </a:effectLst>
                <a:latin typeface="Arial Black" panose="020B0A04020102020204" pitchFamily="34" charset="0"/>
              </a:rPr>
              <a:t>Funding</a:t>
            </a:r>
            <a:endParaRPr kumimoji="0" lang="en-US" sz="6600" b="0" i="0" u="none" strike="noStrike" kern="1200" cap="small" spc="0" noProof="0" dirty="0">
              <a:ln>
                <a:noFill/>
              </a:ln>
              <a:solidFill>
                <a:prstClr val="white"/>
              </a:solidFill>
              <a:effectLst>
                <a:glow rad="101600">
                  <a:srgbClr val="B84200">
                    <a:alpha val="40000"/>
                  </a:srgbClr>
                </a:glow>
                <a:outerShdw blurRad="38100" dist="38100" dir="2700000" algn="tl">
                  <a:srgbClr val="000000">
                    <a:alpha val="43137"/>
                  </a:srgbClr>
                </a:outerShdw>
              </a:effectLst>
              <a:uLnTx/>
              <a:uFillTx/>
              <a:latin typeface="Arial Black" panose="020B0A04020102020204" pitchFamily="34" charset="0"/>
            </a:endParaRPr>
          </a:p>
        </p:txBody>
      </p:sp>
    </p:spTree>
    <p:extLst>
      <p:ext uri="{BB962C8B-B14F-4D97-AF65-F5344CB8AC3E}">
        <p14:creationId xmlns:p14="http://schemas.microsoft.com/office/powerpoint/2010/main" val="34639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3F6F8-E7EE-ACEB-36A6-CD229DEEE578}"/>
            </a:ext>
          </a:extLst>
        </p:cNvPr>
        <p:cNvGrpSpPr/>
        <p:nvPr/>
      </p:nvGrpSpPr>
      <p:grpSpPr>
        <a:xfrm>
          <a:off x="0" y="0"/>
          <a:ext cx="0" cy="0"/>
          <a:chOff x="0" y="0"/>
          <a:chExt cx="0" cy="0"/>
        </a:xfrm>
      </p:grpSpPr>
      <p:pic>
        <p:nvPicPr>
          <p:cNvPr id="10" name="Picture 9" descr="A car charging at a charging station&#10;&#10;AI-generated content may be incorrect.">
            <a:extLst>
              <a:ext uri="{FF2B5EF4-FFF2-40B4-BE49-F238E27FC236}">
                <a16:creationId xmlns:a16="http://schemas.microsoft.com/office/drawing/2014/main" id="{13170E96-4D42-0B24-C13B-4CBED8DF8D49}"/>
              </a:ext>
            </a:extLst>
          </p:cNvPr>
          <p:cNvPicPr>
            <a:picLocks noChangeAspect="1"/>
          </p:cNvPicPr>
          <p:nvPr/>
        </p:nvPicPr>
        <p:blipFill>
          <a:blip r:embed="rId3">
            <a:extLst>
              <a:ext uri="{28A0092B-C50C-407E-A947-70E740481C1C}">
                <a14:useLocalDpi xmlns:a14="http://schemas.microsoft.com/office/drawing/2010/main" val="0"/>
              </a:ext>
            </a:extLst>
          </a:blip>
          <a:srcRect l="1" t="4677" r="-395" b="25851"/>
          <a:stretch/>
        </p:blipFill>
        <p:spPr>
          <a:xfrm>
            <a:off x="0" y="0"/>
            <a:ext cx="12247730" cy="6356350"/>
          </a:xfrm>
          <a:prstGeom prst="rect">
            <a:avLst/>
          </a:prstGeom>
        </p:spPr>
      </p:pic>
      <p:sp>
        <p:nvSpPr>
          <p:cNvPr id="2" name="Rectangle 1">
            <a:extLst>
              <a:ext uri="{FF2B5EF4-FFF2-40B4-BE49-F238E27FC236}">
                <a16:creationId xmlns:a16="http://schemas.microsoft.com/office/drawing/2014/main" id="{F9841794-2652-97A2-D67B-99187F1C3839}"/>
              </a:ext>
            </a:extLst>
          </p:cNvPr>
          <p:cNvSpPr/>
          <p:nvPr/>
        </p:nvSpPr>
        <p:spPr>
          <a:xfrm>
            <a:off x="0" y="-130630"/>
            <a:ext cx="12227821" cy="6486979"/>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5" name="Title 4">
            <a:extLst>
              <a:ext uri="{FF2B5EF4-FFF2-40B4-BE49-F238E27FC236}">
                <a16:creationId xmlns:a16="http://schemas.microsoft.com/office/drawing/2014/main" id="{2D9E557D-29F5-01CB-2828-F944986EC90A}"/>
              </a:ext>
            </a:extLst>
          </p:cNvPr>
          <p:cNvSpPr>
            <a:spLocks noGrp="1"/>
          </p:cNvSpPr>
          <p:nvPr>
            <p:ph type="title"/>
          </p:nvPr>
        </p:nvSpPr>
        <p:spPr/>
        <p:txBody>
          <a:bodyPr/>
          <a:lstStyle/>
          <a:p>
            <a:r>
              <a:rPr lang="en-US" dirty="0"/>
              <a:t>What Are Future Funding Options?</a:t>
            </a:r>
          </a:p>
        </p:txBody>
      </p:sp>
      <p:sp>
        <p:nvSpPr>
          <p:cNvPr id="6" name="Text Placeholder 5">
            <a:extLst>
              <a:ext uri="{FF2B5EF4-FFF2-40B4-BE49-F238E27FC236}">
                <a16:creationId xmlns:a16="http://schemas.microsoft.com/office/drawing/2014/main" id="{7351E136-1640-9686-15E8-836A5E4379C0}"/>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BD1FADC9-5A5F-A3DD-EE7D-D75476044FA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636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lculator and stacks of coins&#10;&#10;AI-generated content may be incorrect.">
            <a:extLst>
              <a:ext uri="{FF2B5EF4-FFF2-40B4-BE49-F238E27FC236}">
                <a16:creationId xmlns:a16="http://schemas.microsoft.com/office/drawing/2014/main" id="{7E11F84C-3029-4C58-7B4C-442CD5AC5577}"/>
              </a:ext>
            </a:extLst>
          </p:cNvPr>
          <p:cNvPicPr>
            <a:picLocks noChangeAspect="1"/>
          </p:cNvPicPr>
          <p:nvPr/>
        </p:nvPicPr>
        <p:blipFill>
          <a:blip r:embed="rId3">
            <a:extLst>
              <a:ext uri="{28A0092B-C50C-407E-A947-70E740481C1C}">
                <a14:useLocalDpi xmlns:a14="http://schemas.microsoft.com/office/drawing/2010/main" val="0"/>
              </a:ext>
            </a:extLst>
          </a:blip>
          <a:srcRect t="21787"/>
          <a:stretch/>
        </p:blipFill>
        <p:spPr>
          <a:xfrm>
            <a:off x="0" y="0"/>
            <a:ext cx="12192000" cy="6356350"/>
          </a:xfrm>
          <a:prstGeom prst="rect">
            <a:avLst/>
          </a:prstGeom>
        </p:spPr>
      </p:pic>
      <p:sp>
        <p:nvSpPr>
          <p:cNvPr id="10" name="Rectangle 9">
            <a:extLst>
              <a:ext uri="{FF2B5EF4-FFF2-40B4-BE49-F238E27FC236}">
                <a16:creationId xmlns:a16="http://schemas.microsoft.com/office/drawing/2014/main" id="{AC426F0C-D6A9-F94E-7DFA-7BEAB7D4C2C3}"/>
              </a:ext>
            </a:extLst>
          </p:cNvPr>
          <p:cNvSpPr/>
          <p:nvPr/>
        </p:nvSpPr>
        <p:spPr>
          <a:xfrm>
            <a:off x="-98854" y="-130629"/>
            <a:ext cx="12336629" cy="6307592"/>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 name="Title 1">
            <a:extLst>
              <a:ext uri="{FF2B5EF4-FFF2-40B4-BE49-F238E27FC236}">
                <a16:creationId xmlns:a16="http://schemas.microsoft.com/office/drawing/2014/main" id="{E055778A-AA52-4F31-9B98-87D71AF8497A}"/>
              </a:ext>
            </a:extLst>
          </p:cNvPr>
          <p:cNvSpPr>
            <a:spLocks noGrp="1"/>
          </p:cNvSpPr>
          <p:nvPr>
            <p:ph type="title"/>
          </p:nvPr>
        </p:nvSpPr>
        <p:spPr/>
        <p:txBody>
          <a:bodyPr>
            <a:normAutofit/>
          </a:bodyPr>
          <a:lstStyle/>
          <a:p>
            <a:r>
              <a:rPr lang="en-US" dirty="0">
                <a:latin typeface="Arial Black" panose="020B0A04020102020204" pitchFamily="34" charset="0"/>
              </a:rPr>
              <a:t>Other Funding Options</a:t>
            </a:r>
          </a:p>
        </p:txBody>
      </p:sp>
      <p:sp>
        <p:nvSpPr>
          <p:cNvPr id="8" name="Text Placeholder 7">
            <a:extLst>
              <a:ext uri="{FF2B5EF4-FFF2-40B4-BE49-F238E27FC236}">
                <a16:creationId xmlns:a16="http://schemas.microsoft.com/office/drawing/2014/main" id="{350B1D26-64BA-F2E5-49C5-1D66F81C0634}"/>
              </a:ext>
            </a:extLst>
          </p:cNvPr>
          <p:cNvSpPr>
            <a:spLocks noGrp="1"/>
          </p:cNvSpPr>
          <p:nvPr>
            <p:ph type="body" sz="quarter" idx="14"/>
          </p:nvPr>
        </p:nvSpPr>
        <p:spPr/>
        <p:txBody>
          <a:bodyPr/>
          <a:lstStyle/>
          <a:p>
            <a:endParaRPr lang="en-US"/>
          </a:p>
        </p:txBody>
      </p:sp>
      <p:sp>
        <p:nvSpPr>
          <p:cNvPr id="14" name="Rectangle 13">
            <a:extLst>
              <a:ext uri="{FF2B5EF4-FFF2-40B4-BE49-F238E27FC236}">
                <a16:creationId xmlns:a16="http://schemas.microsoft.com/office/drawing/2014/main" id="{30810444-835D-3DAD-AF00-7FDB414EEC95}"/>
              </a:ext>
            </a:extLst>
          </p:cNvPr>
          <p:cNvSpPr/>
          <p:nvPr/>
        </p:nvSpPr>
        <p:spPr>
          <a:xfrm>
            <a:off x="2645033" y="1658150"/>
            <a:ext cx="6901935" cy="3993178"/>
          </a:xfrm>
          <a:prstGeom prst="rect">
            <a:avLst/>
          </a:prstGeom>
          <a:solidFill>
            <a:srgbClr val="2F175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6FE88FE-B43E-AC8C-674D-5DA5B6744A8A}"/>
              </a:ext>
            </a:extLst>
          </p:cNvPr>
          <p:cNvSpPr txBox="1"/>
          <p:nvPr/>
        </p:nvSpPr>
        <p:spPr>
          <a:xfrm>
            <a:off x="3676186" y="1841179"/>
            <a:ext cx="4839629"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Electric/Hybrid Vehicle Fee</a:t>
            </a:r>
          </a:p>
        </p:txBody>
      </p:sp>
      <p:sp>
        <p:nvSpPr>
          <p:cNvPr id="4" name="TextBox 3">
            <a:extLst>
              <a:ext uri="{FF2B5EF4-FFF2-40B4-BE49-F238E27FC236}">
                <a16:creationId xmlns:a16="http://schemas.microsoft.com/office/drawing/2014/main" id="{F7848839-C6B9-0333-5081-E6051C814E5B}"/>
              </a:ext>
            </a:extLst>
          </p:cNvPr>
          <p:cNvSpPr txBox="1"/>
          <p:nvPr/>
        </p:nvSpPr>
        <p:spPr>
          <a:xfrm>
            <a:off x="4597499" y="2366813"/>
            <a:ext cx="2943922"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Road Usage Fee</a:t>
            </a:r>
          </a:p>
        </p:txBody>
      </p:sp>
      <p:sp>
        <p:nvSpPr>
          <p:cNvPr id="5" name="TextBox 4">
            <a:extLst>
              <a:ext uri="{FF2B5EF4-FFF2-40B4-BE49-F238E27FC236}">
                <a16:creationId xmlns:a16="http://schemas.microsoft.com/office/drawing/2014/main" id="{3CD3A4CD-7D09-1927-2409-F77B0114ECCA}"/>
              </a:ext>
            </a:extLst>
          </p:cNvPr>
          <p:cNvSpPr txBox="1"/>
          <p:nvPr/>
        </p:nvSpPr>
        <p:spPr>
          <a:xfrm>
            <a:off x="4624039" y="2888471"/>
            <a:ext cx="2943922"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Congestion Charge</a:t>
            </a:r>
          </a:p>
        </p:txBody>
      </p:sp>
      <p:sp>
        <p:nvSpPr>
          <p:cNvPr id="7" name="TextBox 6">
            <a:extLst>
              <a:ext uri="{FF2B5EF4-FFF2-40B4-BE49-F238E27FC236}">
                <a16:creationId xmlns:a16="http://schemas.microsoft.com/office/drawing/2014/main" id="{0E58E7A2-698E-5475-BE9E-E3F788138EC4}"/>
              </a:ext>
            </a:extLst>
          </p:cNvPr>
          <p:cNvSpPr txBox="1"/>
          <p:nvPr/>
        </p:nvSpPr>
        <p:spPr>
          <a:xfrm>
            <a:off x="3767003" y="3415121"/>
            <a:ext cx="4657995"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Alternative Conveyance Fee</a:t>
            </a:r>
          </a:p>
        </p:txBody>
      </p:sp>
      <p:sp>
        <p:nvSpPr>
          <p:cNvPr id="9" name="TextBox 8">
            <a:extLst>
              <a:ext uri="{FF2B5EF4-FFF2-40B4-BE49-F238E27FC236}">
                <a16:creationId xmlns:a16="http://schemas.microsoft.com/office/drawing/2014/main" id="{81933E28-A5BE-6C0A-F95D-B7A8131BFE80}"/>
              </a:ext>
            </a:extLst>
          </p:cNvPr>
          <p:cNvSpPr txBox="1"/>
          <p:nvPr/>
        </p:nvSpPr>
        <p:spPr>
          <a:xfrm>
            <a:off x="4624039" y="3938341"/>
            <a:ext cx="2943922"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Delivery Fee</a:t>
            </a:r>
          </a:p>
        </p:txBody>
      </p:sp>
      <p:sp>
        <p:nvSpPr>
          <p:cNvPr id="12" name="TextBox 11">
            <a:extLst>
              <a:ext uri="{FF2B5EF4-FFF2-40B4-BE49-F238E27FC236}">
                <a16:creationId xmlns:a16="http://schemas.microsoft.com/office/drawing/2014/main" id="{F42F4C2F-F2B1-6732-3264-F9018F045BE6}"/>
              </a:ext>
            </a:extLst>
          </p:cNvPr>
          <p:cNvSpPr txBox="1"/>
          <p:nvPr/>
        </p:nvSpPr>
        <p:spPr>
          <a:xfrm>
            <a:off x="4200293" y="4425089"/>
            <a:ext cx="3791415"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Transit Fare Increase</a:t>
            </a:r>
          </a:p>
        </p:txBody>
      </p:sp>
      <p:sp>
        <p:nvSpPr>
          <p:cNvPr id="13" name="TextBox 12">
            <a:extLst>
              <a:ext uri="{FF2B5EF4-FFF2-40B4-BE49-F238E27FC236}">
                <a16:creationId xmlns:a16="http://schemas.microsoft.com/office/drawing/2014/main" id="{1BAA1717-496E-E3D9-B280-BBB69B948620}"/>
              </a:ext>
            </a:extLst>
          </p:cNvPr>
          <p:cNvSpPr txBox="1"/>
          <p:nvPr/>
        </p:nvSpPr>
        <p:spPr>
          <a:xfrm>
            <a:off x="4361986" y="4945079"/>
            <a:ext cx="3468029" cy="523220"/>
          </a:xfrm>
          <a:prstGeom prst="rect">
            <a:avLst/>
          </a:prstGeom>
          <a:noFill/>
        </p:spPr>
        <p:txBody>
          <a:bodyPr wrap="square" rtlCol="0">
            <a:spAutoFit/>
          </a:bodyPr>
          <a:lstStyle/>
          <a:p>
            <a:pPr lvl="0" algn="ctr"/>
            <a:r>
              <a:rPr lang="en-US" sz="2800" dirty="0">
                <a:solidFill>
                  <a:schemeClr val="bg1"/>
                </a:solidFill>
                <a:latin typeface="Arial Narrow" panose="020B0606020202030204" pitchFamily="34" charset="0"/>
              </a:rPr>
              <a:t>Sales Tax Increase</a:t>
            </a:r>
          </a:p>
        </p:txBody>
      </p:sp>
    </p:spTree>
    <p:extLst>
      <p:ext uri="{BB962C8B-B14F-4D97-AF65-F5344CB8AC3E}">
        <p14:creationId xmlns:p14="http://schemas.microsoft.com/office/powerpoint/2010/main" val="31543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p:bldP spid="5" grpId="0"/>
      <p:bldP spid="7" grpId="0"/>
      <p:bldP spid="9"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F495-9793-40EF-A716-1372A1B48B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2500EB-4E18-9159-F5DF-F69E9CCD4CB5}"/>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5BE24718-043D-8E14-57B3-B0D045C13932}"/>
              </a:ext>
            </a:extLst>
          </p:cNvPr>
          <p:cNvSpPr/>
          <p:nvPr/>
        </p:nvSpPr>
        <p:spPr>
          <a:xfrm>
            <a:off x="-71120" y="15240"/>
            <a:ext cx="12268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D985EB-76C3-DFE5-EAA3-F216411F7CB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riding bicycles&#10;&#10;AI-generated content may be incorrect.">
            <a:extLst>
              <a:ext uri="{FF2B5EF4-FFF2-40B4-BE49-F238E27FC236}">
                <a16:creationId xmlns:a16="http://schemas.microsoft.com/office/drawing/2014/main" id="{8AF53599-3415-37FF-36E3-5F59B5D2800A}"/>
              </a:ext>
            </a:extLst>
          </p:cNvPr>
          <p:cNvPicPr>
            <a:picLocks noChangeAspect="1"/>
          </p:cNvPicPr>
          <p:nvPr/>
        </p:nvPicPr>
        <p:blipFill>
          <a:blip r:embed="rId3">
            <a:extLst>
              <a:ext uri="{28A0092B-C50C-407E-A947-70E740481C1C}">
                <a14:useLocalDpi xmlns:a14="http://schemas.microsoft.com/office/drawing/2010/main" val="0"/>
              </a:ext>
            </a:extLst>
          </a:blip>
          <a:srcRect t="7648" b="6922"/>
          <a:stretch/>
        </p:blipFill>
        <p:spPr>
          <a:xfrm>
            <a:off x="339517" y="348954"/>
            <a:ext cx="10813398" cy="6158589"/>
          </a:xfrm>
          <a:prstGeom prst="rect">
            <a:avLst/>
          </a:prstGeom>
        </p:spPr>
      </p:pic>
      <p:sp>
        <p:nvSpPr>
          <p:cNvPr id="6" name="Rectangle 5">
            <a:extLst>
              <a:ext uri="{FF2B5EF4-FFF2-40B4-BE49-F238E27FC236}">
                <a16:creationId xmlns:a16="http://schemas.microsoft.com/office/drawing/2014/main" id="{18197F50-9B64-E475-81C0-5F6F8B3D6E6C}"/>
              </a:ext>
            </a:extLst>
          </p:cNvPr>
          <p:cNvSpPr/>
          <p:nvPr/>
        </p:nvSpPr>
        <p:spPr>
          <a:xfrm>
            <a:off x="339517" y="1614667"/>
            <a:ext cx="10818477" cy="4894377"/>
          </a:xfrm>
          <a:prstGeom prst="rect">
            <a:avLst/>
          </a:prstGeom>
          <a:gradFill>
            <a:gsLst>
              <a:gs pos="45000">
                <a:srgbClr val="2F1750">
                  <a:alpha val="0"/>
                </a:srgbClr>
              </a:gs>
              <a:gs pos="100000">
                <a:srgbClr val="2F1750">
                  <a:alpha val="8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7BA1FB3-058E-D8BF-F58F-3158C8C2D0A5}"/>
              </a:ext>
            </a:extLst>
          </p:cNvPr>
          <p:cNvSpPr/>
          <p:nvPr/>
        </p:nvSpPr>
        <p:spPr>
          <a:xfrm>
            <a:off x="11157995" y="321944"/>
            <a:ext cx="694488" cy="6213891"/>
          </a:xfrm>
          <a:prstGeom prst="rect">
            <a:avLst/>
          </a:prstGeom>
          <a:solidFill>
            <a:srgbClr val="2F1750"/>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all" spc="0" normalizeH="0" baseline="0" noProof="0" dirty="0">
                <a:ln>
                  <a:noFill/>
                </a:ln>
                <a:solidFill>
                  <a:prstClr val="white"/>
                </a:solidFill>
                <a:effectLst/>
                <a:uLnTx/>
                <a:uFillTx/>
                <a:latin typeface="Arial Narrow" panose="020B0606020202030204" pitchFamily="34" charset="0"/>
              </a:rPr>
              <a:t>WE’RE GOING PLACES. </a:t>
            </a:r>
            <a:r>
              <a:rPr kumimoji="0" lang="en-US" sz="2000" b="1" u="none" strike="noStrike" kern="1200" cap="all" spc="0" normalizeH="0" baseline="0" noProof="0" dirty="0">
                <a:ln>
                  <a:noFill/>
                </a:ln>
                <a:solidFill>
                  <a:prstClr val="white"/>
                </a:solidFill>
                <a:effectLst/>
                <a:uLnTx/>
                <a:uFillTx/>
                <a:latin typeface="Arial Narrow" panose="020B0606020202030204" pitchFamily="34" charset="0"/>
              </a:rPr>
              <a:t>LET’S GO TOGETHER</a:t>
            </a:r>
          </a:p>
        </p:txBody>
      </p:sp>
      <p:sp>
        <p:nvSpPr>
          <p:cNvPr id="8" name="Rectangle 7">
            <a:extLst>
              <a:ext uri="{FF2B5EF4-FFF2-40B4-BE49-F238E27FC236}">
                <a16:creationId xmlns:a16="http://schemas.microsoft.com/office/drawing/2014/main" id="{9B674166-E29C-52B4-F629-B6322D3AD215}"/>
              </a:ext>
            </a:extLst>
          </p:cNvPr>
          <p:cNvSpPr/>
          <p:nvPr/>
        </p:nvSpPr>
        <p:spPr>
          <a:xfrm>
            <a:off x="0" y="1"/>
            <a:ext cx="1927185" cy="196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92B3BA8-47E6-15BA-2FB1-2E40D6266444}"/>
              </a:ext>
            </a:extLst>
          </p:cNvPr>
          <p:cNvSpPr/>
          <p:nvPr/>
        </p:nvSpPr>
        <p:spPr>
          <a:xfrm>
            <a:off x="0" y="0"/>
            <a:ext cx="1637818" cy="1614668"/>
          </a:xfrm>
          <a:prstGeom prst="rect">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Southern Nevada Strong | Comprehensive Regional Plan">
            <a:extLst>
              <a:ext uri="{FF2B5EF4-FFF2-40B4-BE49-F238E27FC236}">
                <a16:creationId xmlns:a16="http://schemas.microsoft.com/office/drawing/2014/main" id="{65679113-675E-4CE4-4F9B-38AA582DA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68" y="253014"/>
            <a:ext cx="1147281" cy="9257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EF91764-4DAF-B676-5167-D428E7013046}"/>
              </a:ext>
            </a:extLst>
          </p:cNvPr>
          <p:cNvSpPr/>
          <p:nvPr/>
        </p:nvSpPr>
        <p:spPr>
          <a:xfrm>
            <a:off x="0" y="1963621"/>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2B0574C-B5C3-FE5C-E0EF-6306F7E00DC8}"/>
              </a:ext>
            </a:extLst>
          </p:cNvPr>
          <p:cNvSpPr/>
          <p:nvPr/>
        </p:nvSpPr>
        <p:spPr>
          <a:xfrm>
            <a:off x="0" y="5793127"/>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DCBD7EB-87CD-90AF-C5C0-5ABDFA76C30C}"/>
              </a:ext>
            </a:extLst>
          </p:cNvPr>
          <p:cNvSpPr/>
          <p:nvPr/>
        </p:nvSpPr>
        <p:spPr>
          <a:xfrm>
            <a:off x="0" y="3240123"/>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9BE303-EB6B-D9C8-4999-22E2D701D067}"/>
              </a:ext>
            </a:extLst>
          </p:cNvPr>
          <p:cNvSpPr/>
          <p:nvPr/>
        </p:nvSpPr>
        <p:spPr>
          <a:xfrm>
            <a:off x="0" y="4516625"/>
            <a:ext cx="1927185" cy="71591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1DCE5A-0F27-0A6A-74AA-83BA50CD60B8}"/>
              </a:ext>
            </a:extLst>
          </p:cNvPr>
          <p:cNvSpPr/>
          <p:nvPr/>
        </p:nvSpPr>
        <p:spPr>
          <a:xfrm>
            <a:off x="2266702" y="3240124"/>
            <a:ext cx="8757469" cy="1992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0" b="1" u="none" strike="noStrike" kern="1200" cap="all" spc="-300" normalizeH="0" baseline="0" noProof="0" dirty="0">
              <a:ln>
                <a:noFill/>
              </a:ln>
              <a:solidFill>
                <a:prstClr val="white"/>
              </a:solidFill>
              <a:effectLst/>
              <a:uLnTx/>
              <a:uFillTx/>
              <a:latin typeface="Arial Narrow" panose="020B0606020202030204" pitchFamily="34" charset="0"/>
            </a:endParaRPr>
          </a:p>
        </p:txBody>
      </p:sp>
      <p:sp>
        <p:nvSpPr>
          <p:cNvPr id="17" name="Thought Bubble: Cloud 16">
            <a:extLst>
              <a:ext uri="{FF2B5EF4-FFF2-40B4-BE49-F238E27FC236}">
                <a16:creationId xmlns:a16="http://schemas.microsoft.com/office/drawing/2014/main" id="{8B112AB0-3561-FAA2-8B6A-8AC0164779B5}"/>
              </a:ext>
            </a:extLst>
          </p:cNvPr>
          <p:cNvSpPr/>
          <p:nvPr/>
        </p:nvSpPr>
        <p:spPr>
          <a:xfrm>
            <a:off x="2893456" y="1139418"/>
            <a:ext cx="1625600" cy="1156287"/>
          </a:xfrm>
          <a:prstGeom prst="cloudCallout">
            <a:avLst>
              <a:gd name="adj1" fmla="val 44417"/>
              <a:gd name="adj2" fmla="val 50638"/>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hought Bubble: Cloud 17">
            <a:extLst>
              <a:ext uri="{FF2B5EF4-FFF2-40B4-BE49-F238E27FC236}">
                <a16:creationId xmlns:a16="http://schemas.microsoft.com/office/drawing/2014/main" id="{2B76AA13-EA16-DC88-750F-F346CFB7F1A3}"/>
              </a:ext>
            </a:extLst>
          </p:cNvPr>
          <p:cNvSpPr/>
          <p:nvPr/>
        </p:nvSpPr>
        <p:spPr>
          <a:xfrm>
            <a:off x="7510463" y="1359482"/>
            <a:ext cx="1625600" cy="1156287"/>
          </a:xfrm>
          <a:prstGeom prst="cloudCallout">
            <a:avLst>
              <a:gd name="adj1" fmla="val -38270"/>
              <a:gd name="adj2" fmla="val 54592"/>
            </a:avLst>
          </a:prstGeom>
          <a:solidFill>
            <a:srgbClr val="2F17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4CDF519-52C3-5E06-98D3-76E61EC79D18}"/>
              </a:ext>
            </a:extLst>
          </p:cNvPr>
          <p:cNvSpPr txBox="1"/>
          <p:nvPr/>
        </p:nvSpPr>
        <p:spPr>
          <a:xfrm>
            <a:off x="2582306" y="1339395"/>
            <a:ext cx="2247900" cy="646331"/>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rPr>
              <a:t>We put the </a:t>
            </a:r>
          </a:p>
          <a:p>
            <a:pPr algn="ctr"/>
            <a:r>
              <a:rPr lang="en-US" dirty="0">
                <a:solidFill>
                  <a:schemeClr val="bg1"/>
                </a:solidFill>
                <a:latin typeface="Arial Narrow" panose="020B0606020202030204" pitchFamily="34" charset="0"/>
              </a:rPr>
              <a:t>‘fun’ in funding.</a:t>
            </a:r>
          </a:p>
        </p:txBody>
      </p:sp>
      <p:sp>
        <p:nvSpPr>
          <p:cNvPr id="20" name="TextBox 19">
            <a:extLst>
              <a:ext uri="{FF2B5EF4-FFF2-40B4-BE49-F238E27FC236}">
                <a16:creationId xmlns:a16="http://schemas.microsoft.com/office/drawing/2014/main" id="{4BCF48C2-F82F-A5D6-D75C-565691F0B386}"/>
              </a:ext>
            </a:extLst>
          </p:cNvPr>
          <p:cNvSpPr txBox="1"/>
          <p:nvPr/>
        </p:nvSpPr>
        <p:spPr>
          <a:xfrm>
            <a:off x="7199313" y="1752959"/>
            <a:ext cx="2247900"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rPr>
              <a:t>F’ yeah!</a:t>
            </a:r>
          </a:p>
        </p:txBody>
      </p:sp>
    </p:spTree>
    <p:extLst>
      <p:ext uri="{BB962C8B-B14F-4D97-AF65-F5344CB8AC3E}">
        <p14:creationId xmlns:p14="http://schemas.microsoft.com/office/powerpoint/2010/main" val="194750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RTC On Dema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780" y="4546989"/>
            <a:ext cx="2273482" cy="1759420"/>
          </a:xfrm>
          <a:prstGeom prst="rect">
            <a:avLst/>
          </a:prstGeom>
        </p:spPr>
      </p:pic>
      <p:pic>
        <p:nvPicPr>
          <p:cNvPr id="18" name="IMAGE: Fixed-Rou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8705" y="-592143"/>
            <a:ext cx="6483695" cy="8251975"/>
          </a:xfrm>
          <a:prstGeom prst="rect">
            <a:avLst/>
          </a:prstGeom>
        </p:spPr>
      </p:pic>
      <p:pic>
        <p:nvPicPr>
          <p:cNvPr id="4" name="IMAGE: Paratransi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706" y="-608672"/>
            <a:ext cx="6483694" cy="8245050"/>
          </a:xfrm>
          <a:prstGeom prst="rect">
            <a:avLst/>
          </a:prstGeom>
        </p:spPr>
      </p:pic>
      <p:pic>
        <p:nvPicPr>
          <p:cNvPr id="20" name="IMAGE: Game Day Expres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705" y="-592143"/>
            <a:ext cx="6483695" cy="8251975"/>
          </a:xfrm>
          <a:prstGeom prst="rect">
            <a:avLst/>
          </a:prstGeom>
        </p:spPr>
      </p:pic>
      <p:pic>
        <p:nvPicPr>
          <p:cNvPr id="22" name="IMAGE: Fixed-Route bu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2682" y="3170266"/>
            <a:ext cx="821105" cy="169275"/>
          </a:xfrm>
          <a:prstGeom prst="rect">
            <a:avLst/>
          </a:prstGeom>
        </p:spPr>
      </p:pic>
      <p:pic>
        <p:nvPicPr>
          <p:cNvPr id="23" name="IMAGE: Raiders bu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42407" y="5409995"/>
            <a:ext cx="426383" cy="134167"/>
          </a:xfrm>
          <a:prstGeom prst="rect">
            <a:avLst/>
          </a:prstGeom>
        </p:spPr>
      </p:pic>
      <p:pic>
        <p:nvPicPr>
          <p:cNvPr id="24" name="IMAGE: VGK bu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909256">
            <a:off x="8601642" y="1448377"/>
            <a:ext cx="426383" cy="131681"/>
          </a:xfrm>
          <a:prstGeom prst="rect">
            <a:avLst/>
          </a:prstGeom>
        </p:spPr>
      </p:pic>
      <p:pic>
        <p:nvPicPr>
          <p:cNvPr id="25" name="IMAGE: On Demand bu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9284" y="5364921"/>
            <a:ext cx="731459" cy="334695"/>
          </a:xfrm>
          <a:prstGeom prst="rect">
            <a:avLst/>
          </a:prstGeom>
        </p:spPr>
      </p:pic>
      <p:pic>
        <p:nvPicPr>
          <p:cNvPr id="26" name="IMAGE: Paratransit bu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7692" y="570964"/>
            <a:ext cx="372860" cy="248573"/>
          </a:xfrm>
          <a:prstGeom prst="rect">
            <a:avLst/>
          </a:prstGeom>
        </p:spPr>
      </p:pic>
      <p:grpSp>
        <p:nvGrpSpPr>
          <p:cNvPr id="8" name="Alligent Stadium and T-Mobile Arena"/>
          <p:cNvGrpSpPr/>
          <p:nvPr/>
        </p:nvGrpSpPr>
        <p:grpSpPr>
          <a:xfrm>
            <a:off x="6907243" y="3843333"/>
            <a:ext cx="1225991" cy="550997"/>
            <a:chOff x="6907243" y="3843333"/>
            <a:chExt cx="1225991" cy="550997"/>
          </a:xfrm>
        </p:grpSpPr>
        <p:grpSp>
          <p:nvGrpSpPr>
            <p:cNvPr id="7" name="T-Mobile Arena"/>
            <p:cNvGrpSpPr/>
            <p:nvPr/>
          </p:nvGrpSpPr>
          <p:grpSpPr>
            <a:xfrm>
              <a:off x="7025336" y="3843333"/>
              <a:ext cx="1107898" cy="300790"/>
              <a:chOff x="1369170" y="7162296"/>
              <a:chExt cx="1107898" cy="300790"/>
            </a:xfrm>
          </p:grpSpPr>
          <p:sp>
            <p:nvSpPr>
              <p:cNvPr id="2" name="star"/>
              <p:cNvSpPr/>
              <p:nvPr/>
            </p:nvSpPr>
            <p:spPr>
              <a:xfrm>
                <a:off x="1854063" y="7162296"/>
                <a:ext cx="138113" cy="13811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T-Mobile Arena"/>
              <p:cNvSpPr txBox="1"/>
              <p:nvPr/>
            </p:nvSpPr>
            <p:spPr>
              <a:xfrm>
                <a:off x="1369170" y="7278420"/>
                <a:ext cx="110789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T-Mobile Arena</a:t>
                </a:r>
              </a:p>
            </p:txBody>
          </p:sp>
        </p:grpSp>
        <p:grpSp>
          <p:nvGrpSpPr>
            <p:cNvPr id="6" name="Alligent Stadium"/>
            <p:cNvGrpSpPr/>
            <p:nvPr/>
          </p:nvGrpSpPr>
          <p:grpSpPr>
            <a:xfrm>
              <a:off x="6907243" y="4078581"/>
              <a:ext cx="1107898" cy="315749"/>
              <a:chOff x="2366119" y="7143621"/>
              <a:chExt cx="1107898" cy="315749"/>
            </a:xfrm>
          </p:grpSpPr>
          <p:sp>
            <p:nvSpPr>
              <p:cNvPr id="13" name="star"/>
              <p:cNvSpPr/>
              <p:nvPr/>
            </p:nvSpPr>
            <p:spPr>
              <a:xfrm>
                <a:off x="2851012" y="7143621"/>
                <a:ext cx="138113" cy="13811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 Alligent Stadium"/>
              <p:cNvSpPr txBox="1"/>
              <p:nvPr/>
            </p:nvSpPr>
            <p:spPr>
              <a:xfrm>
                <a:off x="2366119" y="7274704"/>
                <a:ext cx="110789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Allegiant Stadium</a:t>
                </a:r>
              </a:p>
            </p:txBody>
          </p:sp>
        </p:grpSp>
      </p:grpSp>
      <p:grpSp>
        <p:nvGrpSpPr>
          <p:cNvPr id="33" name="Jurisdictions"/>
          <p:cNvGrpSpPr/>
          <p:nvPr/>
        </p:nvGrpSpPr>
        <p:grpSpPr>
          <a:xfrm>
            <a:off x="3595817" y="-1232864"/>
            <a:ext cx="9514702" cy="9706671"/>
            <a:chOff x="3595817" y="-1232864"/>
            <a:chExt cx="9514702" cy="9706671"/>
          </a:xfrm>
        </p:grpSpPr>
        <p:grpSp>
          <p:nvGrpSpPr>
            <p:cNvPr id="40" name="City of Las Vegas"/>
            <p:cNvGrpSpPr/>
            <p:nvPr/>
          </p:nvGrpSpPr>
          <p:grpSpPr>
            <a:xfrm>
              <a:off x="5236076" y="-92106"/>
              <a:ext cx="3381171" cy="3381171"/>
              <a:chOff x="5236076" y="-92106"/>
              <a:chExt cx="3381171" cy="3381171"/>
            </a:xfrm>
          </p:grpSpPr>
          <p:pic>
            <p:nvPicPr>
              <p:cNvPr id="5" name="IMAGE: City of Las Vega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36076" y="-92106"/>
                <a:ext cx="3381171" cy="3381171"/>
              </a:xfrm>
              <a:prstGeom prst="rect">
                <a:avLst/>
              </a:prstGeom>
            </p:spPr>
          </p:pic>
          <p:sp>
            <p:nvSpPr>
              <p:cNvPr id="16" name="TEXT: City of Las Vegas"/>
              <p:cNvSpPr txBox="1"/>
              <p:nvPr/>
            </p:nvSpPr>
            <p:spPr>
              <a:xfrm>
                <a:off x="5446085" y="2383189"/>
                <a:ext cx="19527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Las Vegas</a:t>
                </a:r>
              </a:p>
            </p:txBody>
          </p:sp>
        </p:grpSp>
        <p:grpSp>
          <p:nvGrpSpPr>
            <p:cNvPr id="39" name="City of North Las Vegas"/>
            <p:cNvGrpSpPr/>
            <p:nvPr/>
          </p:nvGrpSpPr>
          <p:grpSpPr>
            <a:xfrm>
              <a:off x="7052277" y="-236851"/>
              <a:ext cx="2872736" cy="2824282"/>
              <a:chOff x="7008185" y="-240770"/>
              <a:chExt cx="2872736" cy="2824282"/>
            </a:xfrm>
          </p:grpSpPr>
          <p:pic>
            <p:nvPicPr>
              <p:cNvPr id="19" name="IMAGE: City of North Las Vega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6639" y="-240770"/>
                <a:ext cx="2824282" cy="2824282"/>
              </a:xfrm>
              <a:prstGeom prst="rect">
                <a:avLst/>
              </a:prstGeom>
            </p:spPr>
          </p:pic>
          <p:sp>
            <p:nvSpPr>
              <p:cNvPr id="27" name="TEXT: City of North Las Vegas"/>
              <p:cNvSpPr txBox="1"/>
              <p:nvPr/>
            </p:nvSpPr>
            <p:spPr>
              <a:xfrm>
                <a:off x="7008185" y="1398119"/>
                <a:ext cx="1454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North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Las Vegas</a:t>
                </a:r>
              </a:p>
            </p:txBody>
          </p:sp>
        </p:grpSp>
        <p:grpSp>
          <p:nvGrpSpPr>
            <p:cNvPr id="41" name="Nellis AFB"/>
            <p:cNvGrpSpPr/>
            <p:nvPr/>
          </p:nvGrpSpPr>
          <p:grpSpPr>
            <a:xfrm>
              <a:off x="7523833" y="24541"/>
              <a:ext cx="3037928" cy="3037928"/>
              <a:chOff x="7523833" y="24541"/>
              <a:chExt cx="3037928" cy="3037928"/>
            </a:xfrm>
          </p:grpSpPr>
          <p:pic>
            <p:nvPicPr>
              <p:cNvPr id="14" name="IMAGE: Nellis AFB"/>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23833" y="24541"/>
                <a:ext cx="3037928" cy="3037928"/>
              </a:xfrm>
              <a:prstGeom prst="rect">
                <a:avLst/>
              </a:prstGeom>
            </p:spPr>
          </p:pic>
          <p:sp>
            <p:nvSpPr>
              <p:cNvPr id="28" name="TEXT: Nellis AFB"/>
              <p:cNvSpPr txBox="1"/>
              <p:nvPr/>
            </p:nvSpPr>
            <p:spPr>
              <a:xfrm>
                <a:off x="8488645" y="1723272"/>
                <a:ext cx="14549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Nellis AFB</a:t>
                </a:r>
              </a:p>
            </p:txBody>
          </p:sp>
        </p:grpSp>
        <p:grpSp>
          <p:nvGrpSpPr>
            <p:cNvPr id="32" name="City of Henderson"/>
            <p:cNvGrpSpPr/>
            <p:nvPr/>
          </p:nvGrpSpPr>
          <p:grpSpPr>
            <a:xfrm>
              <a:off x="7267816" y="3569224"/>
              <a:ext cx="3113364" cy="3113364"/>
              <a:chOff x="7267816" y="3569224"/>
              <a:chExt cx="3113364" cy="3113364"/>
            </a:xfrm>
          </p:grpSpPr>
          <p:pic>
            <p:nvPicPr>
              <p:cNvPr id="10" name="IMAGE: City of Henderso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7816" y="3569224"/>
                <a:ext cx="3113364" cy="3113364"/>
              </a:xfrm>
              <a:prstGeom prst="rect">
                <a:avLst/>
              </a:prstGeom>
            </p:spPr>
          </p:pic>
          <p:sp>
            <p:nvSpPr>
              <p:cNvPr id="29" name="TEXT: City of Henderson"/>
              <p:cNvSpPr txBox="1"/>
              <p:nvPr/>
            </p:nvSpPr>
            <p:spPr>
              <a:xfrm>
                <a:off x="8488645" y="4972075"/>
                <a:ext cx="14549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 of Henderson</a:t>
                </a:r>
              </a:p>
            </p:txBody>
          </p:sp>
        </p:grpSp>
        <p:grpSp>
          <p:nvGrpSpPr>
            <p:cNvPr id="38" name="Boulder City"/>
            <p:cNvGrpSpPr/>
            <p:nvPr/>
          </p:nvGrpSpPr>
          <p:grpSpPr>
            <a:xfrm>
              <a:off x="7981737" y="4903966"/>
              <a:ext cx="3569841" cy="3569841"/>
              <a:chOff x="7981737" y="4814515"/>
              <a:chExt cx="3569841" cy="3569841"/>
            </a:xfrm>
          </p:grpSpPr>
          <p:pic>
            <p:nvPicPr>
              <p:cNvPr id="37" name="IMAGE: Boulder City"/>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81737" y="4814515"/>
                <a:ext cx="3569841" cy="3569841"/>
              </a:xfrm>
              <a:prstGeom prst="rect">
                <a:avLst/>
              </a:prstGeom>
            </p:spPr>
          </p:pic>
          <p:sp>
            <p:nvSpPr>
              <p:cNvPr id="30" name="TEXT: Boulder City"/>
              <p:cNvSpPr txBox="1"/>
              <p:nvPr/>
            </p:nvSpPr>
            <p:spPr>
              <a:xfrm>
                <a:off x="9338386" y="6373126"/>
                <a:ext cx="14549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Boulder City</a:t>
                </a:r>
              </a:p>
            </p:txBody>
          </p:sp>
        </p:grpSp>
        <p:grpSp>
          <p:nvGrpSpPr>
            <p:cNvPr id="31" name="Unincorporated Clark County"/>
            <p:cNvGrpSpPr/>
            <p:nvPr/>
          </p:nvGrpSpPr>
          <p:grpSpPr>
            <a:xfrm>
              <a:off x="3595817" y="-1232864"/>
              <a:ext cx="9514702" cy="9514702"/>
              <a:chOff x="3595817" y="-1232864"/>
              <a:chExt cx="9514702" cy="9514702"/>
            </a:xfrm>
          </p:grpSpPr>
          <p:pic>
            <p:nvPicPr>
              <p:cNvPr id="11" name="IMAGE: Unincorporated Clark County"/>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5817" y="-1232864"/>
                <a:ext cx="9514702" cy="9514702"/>
              </a:xfrm>
              <a:prstGeom prst="rect">
                <a:avLst/>
              </a:prstGeom>
            </p:spPr>
          </p:pic>
          <p:sp>
            <p:nvSpPr>
              <p:cNvPr id="21" name="TEXT: Unincorporated Clark County"/>
              <p:cNvSpPr txBox="1"/>
              <p:nvPr/>
            </p:nvSpPr>
            <p:spPr>
              <a:xfrm>
                <a:off x="6687543" y="3582627"/>
                <a:ext cx="32374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Clark County</a:t>
                </a:r>
              </a:p>
            </p:txBody>
          </p:sp>
        </p:grpSp>
      </p:grpSp>
      <p:sp>
        <p:nvSpPr>
          <p:cNvPr id="17" name="TITLE: Transit System Map"/>
          <p:cNvSpPr txBox="1"/>
          <p:nvPr/>
        </p:nvSpPr>
        <p:spPr>
          <a:xfrm>
            <a:off x="741431" y="1353563"/>
            <a:ext cx="530583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small" spc="0" normalizeH="0" noProof="0" dirty="0">
                <a:ln>
                  <a:noFill/>
                </a:ln>
                <a:solidFill>
                  <a:srgbClr val="2F1750"/>
                </a:solidFill>
                <a:effectLst/>
                <a:uLnTx/>
                <a:uFillTx/>
                <a:latin typeface="Arial Black" panose="020B0A04020102020204" pitchFamily="34" charset="0"/>
                <a:cs typeface="Arial" panose="020B0604020202020204" pitchFamily="34" charset="0"/>
              </a:rPr>
              <a:t>Transit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small" spc="0" normalizeH="0" noProof="0" dirty="0">
                <a:ln>
                  <a:noFill/>
                </a:ln>
                <a:solidFill>
                  <a:srgbClr val="2F1750"/>
                </a:solidFill>
                <a:effectLst/>
                <a:uLnTx/>
                <a:uFillTx/>
                <a:latin typeface="Arial Black" panose="020B0A04020102020204" pitchFamily="34" charset="0"/>
                <a:cs typeface="Arial" panose="020B0604020202020204" pitchFamily="34" charset="0"/>
              </a:rPr>
              <a:t>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small" spc="0" normalizeH="0" noProof="0" dirty="0">
                <a:ln>
                  <a:noFill/>
                </a:ln>
                <a:solidFill>
                  <a:srgbClr val="2F1750"/>
                </a:solidFill>
                <a:effectLst/>
                <a:uLnTx/>
                <a:uFillTx/>
                <a:latin typeface="Arial Black" panose="020B0A04020102020204" pitchFamily="34" charset="0"/>
                <a:cs typeface="Arial" panose="020B0604020202020204" pitchFamily="34" charset="0"/>
              </a:rPr>
              <a:t>Map</a:t>
            </a:r>
          </a:p>
        </p:txBody>
      </p:sp>
      <p:sp>
        <p:nvSpPr>
          <p:cNvPr id="12" name="Slide Number Placeholder 11">
            <a:extLst>
              <a:ext uri="{FF2B5EF4-FFF2-40B4-BE49-F238E27FC236}">
                <a16:creationId xmlns:a16="http://schemas.microsoft.com/office/drawing/2014/main" id="{BBCEE386-EC11-3ED4-0D5C-1471E0C99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87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000"/>
                            </p:stCondLst>
                            <p:childTnLst>
                              <p:par>
                                <p:cTn id="18" presetID="35" presetClass="path" presetSubtype="0" accel="50000" decel="50000" fill="hold" nodeType="afterEffect">
                                  <p:stCondLst>
                                    <p:cond delay="0"/>
                                  </p:stCondLst>
                                  <p:childTnLst>
                                    <p:animMotion origin="layout" path="M 2.70833E-6 2.96296E-6 L -0.16875 2.96296E-6 " pathEditMode="relative" rAng="0" ptsTypes="AA">
                                      <p:cBhvr>
                                        <p:cTn id="19" dur="2000" fill="hold"/>
                                        <p:tgtEl>
                                          <p:spTgt spid="22"/>
                                        </p:tgtEl>
                                        <p:attrNameLst>
                                          <p:attrName>ppt_x</p:attrName>
                                          <p:attrName>ppt_y</p:attrName>
                                        </p:attrNameLst>
                                      </p:cBhvr>
                                      <p:rCtr x="-8438" y="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0" presetClass="path" presetSubtype="0" accel="50000" decel="50000" fill="hold" nodeType="afterEffect">
                                  <p:stCondLst>
                                    <p:cond delay="0"/>
                                  </p:stCondLst>
                                  <p:childTnLst>
                                    <p:animMotion origin="layout" path="M -0.0125 0.00972 L -0.0125 0.00995 C -0.01328 0.00995 -0.01406 0.00995 -0.01484 0.01018 C -0.01732 0.01088 -0.01276 0.01065 -0.01732 0.01111 C -0.02018 0.01134 -0.02305 0.01134 -0.02591 0.01157 C -0.02656 0.01157 -0.02708 0.0118 -0.02773 0.01204 C -0.02839 0.01227 -0.02878 0.0125 -0.02943 0.01296 C -0.03177 0.0125 -0.03411 0.01273 -0.03633 0.01204 C -0.03659 0.0118 -0.03672 0.01111 -0.03685 0.01065 C -0.03698 0.00972 -0.03698 0.0088 -0.03737 0.00787 C -0.03776 0.00671 -0.03906 0.00301 -0.03984 0.00255 C -0.0401 0.00231 -0.04036 0.00231 -0.04062 0.00208 C -0.04115 0.00162 -0.04154 0.00069 -0.04206 0.00023 C -0.04596 -0.00208 -0.04193 0.00069 -0.0444 -0.00162 C -0.04466 -0.00185 -0.04492 -0.00185 -0.04518 -0.00208 C -0.04661 -0.00278 -0.04596 -0.00232 -0.04792 -0.00278 C -0.04831 -0.00301 -0.04857 -0.00324 -0.04896 -0.00324 C -0.05247 -0.00278 -0.05104 -0.00347 -0.05352 -0.00208 L -0.05417 -0.00162 L -0.05495 -0.00116 C -0.05521 -0.0007 -0.05547 -0.00046 -0.05573 -0.00023 C -0.05625 0.00023 -0.05677 0.00046 -0.05729 0.00069 L -0.05807 0.00116 C -0.05833 0.00139 -0.05846 0.00139 -0.05872 0.00162 C -0.05911 0.00185 -0.05951 0.00185 -0.05977 0.00208 C -0.06029 0.00231 -0.06081 0.00255 -0.06133 0.00301 L -0.06432 0.00486 L -0.06589 0.00555 L -0.06706 0.00602 C -0.07031 0.00602 -0.07357 0.00602 -0.07669 0.00555 C -0.07669 0.00579 -0.07865 0.00463 -0.07904 0.0044 C -0.07917 0.00417 -0.07956 0.00417 -0.07969 0.00393 C -0.07995 0.00347 -0.08021 0.00324 -0.08047 0.00301 C -0.08099 0.00255 -0.08151 0.00255 -0.08203 0.00208 C -0.08229 0.00185 -0.08268 0.00139 -0.08307 0.00116 C -0.08346 0.00069 -0.08411 0.00069 -0.08451 0.00023 C -0.08555 -0.00093 -0.08503 -0.00046 -0.08607 -0.00116 C -0.08659 -0.00208 -0.08685 -0.00278 -0.0875 -0.00324 C -0.08776 -0.00347 -0.08815 -0.00347 -0.08828 -0.0037 C -0.0888 -0.0044 -0.08932 -0.00509 -0.08984 -0.00556 L -0.09141 -0.00741 C -0.09167 -0.00764 -0.0918 -0.0081 -0.09206 -0.00833 C -0.09245 -0.00857 -0.09284 -0.0088 -0.0931 -0.00926 C -0.09362 -0.00972 -0.09401 -0.01065 -0.09466 -0.01088 C -0.0974 -0.01273 -0.09323 -0.00995 -0.09609 -0.01227 C -0.09661 -0.01273 -0.09714 -0.01296 -0.09766 -0.0132 L -0.09844 -0.01366 L -0.09922 -0.01412 C -0.10091 -0.0162 -0.10013 -0.01551 -0.10143 -0.01644 C -0.10286 -0.01806 -0.10156 -0.01667 -0.10299 -0.01783 C -0.10326 -0.01806 -0.10365 -0.01829 -0.10404 -0.01852 C -0.10417 -0.01875 -0.10456 -0.01875 -0.10469 -0.01898 C -0.10495 -0.01921 -0.10521 -0.01968 -0.10547 -0.01991 C -0.10599 -0.02037 -0.10651 -0.02037 -0.10703 -0.02083 C -0.10911 -0.02338 -0.10638 -0.02037 -0.10846 -0.02222 C -0.10885 -0.02245 -0.10898 -0.02292 -0.10924 -0.02315 C -0.10977 -0.02361 -0.11029 -0.02361 -0.11081 -0.02408 L -0.11159 -0.02454 C -0.11185 -0.02454 -0.11211 -0.02477 -0.11237 -0.025 L -0.11432 -0.02593 C -0.11823 -0.0257 -0.12214 -0.0257 -0.12591 -0.02546 C -0.12643 -0.02523 -0.12695 -0.02477 -0.12747 -0.02454 L -0.12826 -0.02408 C -0.12969 -0.02153 -0.12826 -0.02361 -0.12969 -0.02222 C -0.12995 -0.02199 -0.13021 -0.02153 -0.13047 -0.0213 C -0.13073 -0.02107 -0.13099 -0.02107 -0.13125 -0.02083 C -0.13346 -0.01921 -0.13125 -0.0206 -0.13307 -0.01945 C -0.13333 -0.01921 -0.13346 -0.01875 -0.13372 -0.01852 C -0.13581 -0.01667 -0.13294 -0.02014 -0.13555 -0.01736 C -0.13555 -0.01713 -0.1375 -0.01505 -0.13776 -0.01458 C -0.13776 -0.01435 -0.13932 -0.01273 -0.13932 -0.0125 C -0.13984 -0.01181 -0.1401 -0.01111 -0.14089 -0.01042 C -0.14115 -0.01042 -0.14141 -0.01019 -0.14167 -0.01019 C -0.14193 -0.00995 -0.14206 -0.00949 -0.14232 -0.00926 C -0.14258 -0.00903 -0.14284 -0.00903 -0.1431 -0.0088 C -0.14336 -0.00857 -0.14362 -0.0081 -0.14388 -0.00787 C -0.1444 -0.00741 -0.14492 -0.00741 -0.14544 -0.00695 C -0.1457 -0.00671 -0.14583 -0.00625 -0.14609 -0.00602 C -0.14661 -0.00556 -0.14714 -0.00533 -0.14766 -0.00509 C -0.14948 -0.00417 -0.14727 -0.00533 -0.14948 -0.00417 C -0.14974 -0.00417 -0.14987 -0.00394 -0.15013 -0.0037 L -0.15221 -0.00278 C -0.15573 -0.00347 -0.1543 -0.00278 -0.15677 -0.00417 L -0.15833 -0.00509 L -0.15898 -0.00556 C -0.1612 -0.00833 -0.15768 -0.00417 -0.16133 -0.00741 C -0.16159 -0.00764 -0.16198 -0.0081 -0.16237 -0.00833 C -0.16276 -0.00857 -0.16419 -0.00903 -0.16458 -0.00926 C -0.16497 -0.00949 -0.16523 -0.00972 -0.16562 -0.01019 C -0.16589 -0.01019 -0.16615 -0.01019 -0.16641 -0.01042 C -0.16797 -0.01296 -0.16576 -0.01111 -0.16758 -0.01227 C -0.16823 -0.01343 -0.16849 -0.01389 -0.16914 -0.01458 C -0.1694 -0.01482 -0.16966 -0.01482 -0.16992 -0.01505 C -0.17018 -0.01551 -0.17031 -0.01597 -0.1707 -0.01644 C -0.17109 -0.01713 -0.17161 -0.01759 -0.17214 -0.01829 C -0.17253 -0.01852 -0.17279 -0.01898 -0.17318 -0.01945 C -0.1737 -0.02014 -0.17422 -0.02083 -0.17474 -0.0213 L -0.17539 -0.02222 C -0.1763 -0.02454 -0.17565 -0.02338 -0.17747 -0.02546 C -0.17773 -0.0257 -0.17799 -0.02616 -0.17826 -0.02616 C -0.17878 -0.02662 -0.1793 -0.02685 -0.17969 -0.02708 C -0.18008 -0.02755 -0.18034 -0.02778 -0.18073 -0.02801 C -0.18125 -0.02847 -0.18268 -0.0287 -0.18307 -0.02894 C -0.18359 -0.02917 -0.18477 -0.02986 -0.18529 -0.02986 C -0.18854 -0.03009 -0.1918 -0.03009 -0.19518 -0.03033 C -0.19961 -0.03079 -0.20312 -0.03148 -0.20781 -0.03033 C -0.20833 -0.03009 -0.20872 -0.02917 -0.20924 -0.02847 C -0.21198 -0.02523 -0.20781 -0.03033 -0.21081 -0.02616 C -0.21133 -0.0257 -0.21185 -0.025 -0.21237 -0.02454 C -0.21315 -0.02338 -0.21393 -0.02245 -0.21484 -0.02176 C -0.21615 -0.02083 -0.21589 -0.02083 -0.21654 -0.02083 " pathEditMode="relative" rAng="0" ptsTypes="AAAAAAAAAAAAAAAAAAAAAAAAAAAAAAAAAAAAAAAAAAAAAAAAAAAAAAAAAAAAAAAAAAAAAAAAAAAAAAAAAAAAAAAAAAAAAAAAAAAAAAAAAAAAAAA">
                                      <p:cBhvr>
                                        <p:cTn id="31" dur="2000" fill="hold"/>
                                        <p:tgtEl>
                                          <p:spTgt spid="26"/>
                                        </p:tgtEl>
                                        <p:attrNameLst>
                                          <p:attrName>ppt_x</p:attrName>
                                          <p:attrName>ppt_y</p:attrName>
                                        </p:attrNameLst>
                                      </p:cBhvr>
                                      <p:rCtr x="-10208" y="-187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1000"/>
                            </p:stCondLst>
                            <p:childTnLst>
                              <p:par>
                                <p:cTn id="45" presetID="0" presetClass="path" presetSubtype="0" accel="50000" decel="50000" fill="hold" nodeType="afterEffect">
                                  <p:stCondLst>
                                    <p:cond delay="0"/>
                                  </p:stCondLst>
                                  <p:childTnLst>
                                    <p:animMotion origin="layout" path="M -0.00925 0.02709 L -0.00925 0.02709 C -0.0099 0.02824 -0.01029 0.02986 -0.01094 0.03102 C -0.0112 0.03148 -0.01159 0.03195 -0.01185 0.03264 C -0.01198 0.0331 -0.01211 0.03334 -0.01224 0.0338 C -0.01315 0.03565 -0.01315 0.03542 -0.01407 0.03658 C -0.0142 0.03704 -0.01433 0.0375 -0.01446 0.03773 C -0.01472 0.0382 -0.01498 0.0382 -0.01524 0.03866 C -0.01641 0.04144 -0.0142 0.03843 -0.01615 0.04074 C -0.01628 0.04097 -0.01641 0.04144 -0.01654 0.0419 C -0.01693 0.04259 -0.01732 0.04329 -0.01771 0.04375 L -0.01836 0.04514 L -0.01901 0.0463 L -0.01953 0.04699 C -0.01993 0.04931 -0.0194 0.04722 -0.02032 0.04908 C -0.02058 0.04931 -0.02071 0.05 -0.02084 0.05023 C -0.0211 0.05093 -0.02149 0.05116 -0.02175 0.05185 C -0.0224 0.05371 -0.02201 0.05278 -0.02305 0.05463 C -0.02318 0.05486 -0.02331 0.05533 -0.02357 0.05556 C -0.02383 0.05579 -0.02396 0.05602 -0.02422 0.05625 C -0.02448 0.05671 -0.02487 0.05741 -0.02513 0.05787 C -0.02526 0.0581 -0.02539 0.05857 -0.02552 0.0588 L -0.02631 0.05949 C -0.02644 0.05996 -0.02657 0.06042 -0.0267 0.06065 C -0.02787 0.06273 -0.02696 0.06042 -0.02787 0.06227 C -0.028 0.06273 -0.02813 0.0632 -0.02826 0.06343 C -0.02839 0.06389 -0.02865 0.06412 -0.02878 0.06435 C -0.02891 0.06482 -0.02904 0.06528 -0.02917 0.06551 C -0.02956 0.06621 -0.03008 0.06667 -0.03034 0.06759 L -0.03125 0.06991 C -0.03138 0.07037 -0.03151 0.07084 -0.03164 0.07107 C -0.03203 0.07176 -0.03229 0.07222 -0.03256 0.07269 C -0.03399 0.07639 -0.03216 0.07199 -0.03347 0.07477 C -0.03464 0.07732 -0.03334 0.07477 -0.03438 0.07685 C -0.03503 0.08102 -0.03412 0.07616 -0.03503 0.07963 C -0.03529 0.08033 -0.03542 0.08125 -0.03555 0.08195 C -0.03555 0.08241 -0.03555 0.08287 -0.03568 0.08334 L -0.0362 0.08403 C -0.03633 0.08472 -0.03646 0.08565 -0.03659 0.08634 C -0.03672 0.08704 -0.03672 0.0875 -0.03685 0.08796 C -0.03698 0.08843 -0.03711 0.08866 -0.03737 0.08889 C -0.03789 0.0919 -0.03711 0.0882 -0.03802 0.09121 C -0.03854 0.09329 -0.03776 0.09167 -0.03868 0.09329 C -0.03881 0.09398 -0.03881 0.09491 -0.03907 0.0956 C -0.03933 0.09607 -0.03946 0.09653 -0.03959 0.09699 C -0.03972 0.09722 -0.03972 0.09769 -0.03985 0.09815 C -0.03998 0.09838 -0.04011 0.09861 -0.04024 0.09884 C -0.04037 0.09931 -0.0405 0.09977 -0.04076 0.1 C -0.04076 0.10046 -0.04076 0.10093 -0.04089 0.10139 C -0.04115 0.10185 -0.0418 0.10301 -0.0418 0.10301 C -0.04193 0.10324 -0.04193 0.10371 -0.04206 0.10417 C -0.04219 0.1044 -0.04232 0.10463 -0.04245 0.10486 C -0.04271 0.10533 -0.04284 0.10579 -0.04297 0.10625 C -0.0431 0.10648 -0.04323 0.10671 -0.04336 0.10695 C -0.04453 0.10949 -0.04323 0.10695 -0.04427 0.10903 C -0.04558 0.11343 -0.04388 0.10787 -0.04545 0.11181 C -0.04571 0.11227 -0.04571 0.11296 -0.04584 0.11343 C -0.04597 0.11366 -0.04623 0.11389 -0.04636 0.11412 C -0.04649 0.11459 -0.04662 0.11528 -0.04675 0.11574 C -0.04714 0.1169 -0.04727 0.1169 -0.04766 0.11783 C -0.04779 0.11829 -0.04779 0.11852 -0.04792 0.11898 C -0.04909 0.12292 -0.04766 0.1169 -0.04883 0.12176 C -0.04896 0.12222 -0.04896 0.12269 -0.04909 0.12292 C -0.04935 0.12408 -0.04974 0.125 -0.05 0.12616 C -0.05026 0.12778 -0.05 0.12709 -0.05065 0.12824 C -0.05183 0.13426 -0.05026 0.12685 -0.05196 0.1331 C -0.05209 0.13357 -0.05235 0.13403 -0.05248 0.13472 C -0.05261 0.13496 -0.05261 0.13542 -0.05274 0.13588 C -0.05326 0.13796 -0.05339 0.13796 -0.05404 0.13912 C -0.0543 0.14005 -0.05456 0.14121 -0.05495 0.14236 C -0.05508 0.14259 -0.05521 0.14306 -0.05534 0.14352 C -0.05599 0.1456 -0.05521 0.14398 -0.05612 0.1456 C -0.05612 0.14584 -0.05612 0.1463 -0.05625 0.14676 C -0.05638 0.14722 -0.05664 0.14746 -0.05677 0.14792 C -0.05756 0.15116 -0.05677 0.14954 -0.05769 0.15116 C -0.05795 0.15255 -0.05795 0.15347 -0.05873 0.15486 C -0.05899 0.15509 -0.05912 0.15533 -0.05925 0.15556 C -0.06042 0.1581 -0.05899 0.15556 -0.06016 0.15764 C -0.06107 0.16273 -0.06055 0.15903 -0.06042 0.16875 C -0.06042 0.17014 -0.06029 0.175 -0.06107 0.17685 L -0.06146 0.17801 C -0.06185 0.18033 -0.06146 0.17824 -0.06211 0.18009 C -0.0625 0.18079 -0.06302 0.18241 -0.06302 0.18241 C -0.06368 0.18588 -0.06276 0.18171 -0.06381 0.18449 C -0.06381 0.18496 -0.06381 0.18542 -0.06394 0.18565 C -0.06407 0.18611 -0.06433 0.18611 -0.06446 0.18658 C -0.06511 0.18796 -0.06472 0.18773 -0.06537 0.18935 C -0.06563 0.19005 -0.06628 0.19167 -0.06628 0.19167 C -0.06628 0.19213 -0.06628 0.19259 -0.06641 0.19306 C -0.06654 0.19329 -0.0668 0.19352 -0.06693 0.19375 C -0.06706 0.19421 -0.06719 0.19445 -0.06732 0.19491 C -0.06797 0.19838 -0.06706 0.19421 -0.06797 0.19699 C -0.0681 0.19722 -0.0681 0.19769 -0.06823 0.19815 C -0.06836 0.19861 -0.06862 0.19884 -0.06875 0.19931 C -0.06888 0.19977 -0.06888 0.20023 -0.06888 0.20046 C -0.06979 0.20347 -0.06901 0.20023 -0.06979 0.20255 C -0.07006 0.20301 -0.07019 0.20371 -0.07032 0.20417 C -0.07071 0.20533 -0.07071 0.20533 -0.07123 0.20625 C -0.07123 0.20671 -0.07136 0.20695 -0.07136 0.20741 C -0.07149 0.20764 -0.07175 0.20787 -0.07188 0.2081 C -0.07201 0.2088 -0.07214 0.20926 -0.07227 0.20972 C -0.07253 0.21065 -0.07253 0.21158 -0.07279 0.21227 L -0.0737 0.21459 C -0.07422 0.21736 -0.07383 0.21644 -0.07461 0.21783 C -0.07539 0.22222 -0.07461 0.21759 -0.075 0.22824 C -0.075 0.22894 -0.07526 0.2294 -0.07526 0.22986 C -0.07539 0.23102 -0.07539 0.23218 -0.07552 0.2331 C -0.07552 0.2338 -0.07565 0.23449 -0.07565 0.23519 C -0.07604 0.23982 -0.07565 0.23727 -0.07618 0.24005 C -0.07631 0.24097 -0.07631 0.24213 -0.07644 0.24329 C -0.07644 0.24398 -0.0767 0.24607 -0.07683 0.24676 C -0.07696 0.24769 -0.07696 0.24884 -0.07735 0.24931 L -0.078 0.25 C -0.07839 0.25093 -0.07878 0.25232 -0.07904 0.25324 C -0.07917 0.25371 -0.07917 0.25417 -0.0793 0.2544 C -0.07956 0.25533 -0.07995 0.25602 -0.08021 0.25695 C -0.08034 0.25718 -0.0806 0.25764 -0.08073 0.2581 C -0.08125 0.25996 -0.08086 0.25926 -0.08164 0.26042 C -0.08164 0.26088 -0.08164 0.26134 -0.08177 0.26158 C -0.0819 0.26204 -0.08216 0.26227 -0.08229 0.2625 C -0.08347 0.26505 -0.08203 0.2625 -0.08321 0.26459 C -0.08347 0.26574 -0.08334 0.26574 -0.08386 0.2669 C -0.08399 0.26713 -0.08412 0.26736 -0.08425 0.26759 C -0.08503 0.26921 -0.08451 0.26875 -0.08542 0.27014 C -0.08568 0.27037 -0.08594 0.2706 -0.08607 0.27084 C -0.08633 0.27107 -0.08633 0.27153 -0.08659 0.27176 C -0.08763 0.27292 -0.08763 0.27222 -0.08881 0.27408 C -0.09037 0.27685 -0.08789 0.27269 -0.08998 0.2757 C -0.09024 0.27616 -0.0905 0.27685 -0.09089 0.27732 C -0.09102 0.27755 -0.09128 0.27778 -0.09154 0.27824 C -0.09154 0.27824 -0.09271 0.28009 -0.09284 0.28056 C -0.09297 0.28079 -0.09323 0.28102 -0.09336 0.28125 C -0.0944 0.28403 -0.09388 0.2831 -0.09466 0.28449 C -0.09479 0.28542 -0.09506 0.28611 -0.09519 0.28704 C -0.09571 0.29329 -0.09493 0.28426 -0.09558 0.29375 C -0.09571 0.29491 -0.09584 0.2963 -0.0961 0.29746 C -0.0961 0.29884 -0.0961 0.30046 -0.09623 0.30185 C -0.09636 0.30232 -0.09649 0.30255 -0.09649 0.30301 C -0.09701 0.30834 -0.09636 0.30509 -0.09688 0.30787 L -0.09649 0.3088 " pathEditMode="relative" ptsTypes="AAAAAAAAAAAAAAAAAAAAAAAAAAAAAAAAAAAAAAAAAAAAAAAAAAAAAAAAAAAAAAAAAAAAAAAAAAAAAAAAAAAAAAAAAAAAAAAAAAAAAAAAAAAAAAAAAAAAAAAAAAAAAAAAAAAAAAAAAAAA">
                                      <p:cBhvr>
                                        <p:cTn id="46" dur="2000" fill="hold"/>
                                        <p:tgtEl>
                                          <p:spTgt spid="24"/>
                                        </p:tgtEl>
                                        <p:attrNameLst>
                                          <p:attrName>ppt_x</p:attrName>
                                          <p:attrName>ppt_y</p:attrName>
                                        </p:attrNameLst>
                                      </p:cBhvr>
                                    </p:animMotion>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64" presetClass="path" presetSubtype="0" accel="50000" decel="50000" fill="hold" nodeType="withEffect">
                                  <p:stCondLst>
                                    <p:cond delay="0"/>
                                  </p:stCondLst>
                                  <p:childTnLst>
                                    <p:animMotion origin="layout" path="M -4.58333E-6 -1.11111E-6 L -4.58333E-6 -0.1588 " pathEditMode="relative" rAng="0" ptsTypes="AA">
                                      <p:cBhvr>
                                        <p:cTn id="51" dur="2000" fill="hold"/>
                                        <p:tgtEl>
                                          <p:spTgt spid="23"/>
                                        </p:tgtEl>
                                        <p:attrNameLst>
                                          <p:attrName>ppt_x</p:attrName>
                                          <p:attrName>ppt_y</p:attrName>
                                        </p:attrNameLst>
                                      </p:cBhvr>
                                      <p:rCtr x="0" y="-7940"/>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2.08333E-6 -1.48148E-6 L -0.05442 -1.48148E-6 " pathEditMode="relative" rAng="0" ptsTypes="AA">
                                      <p:cBhvr>
                                        <p:cTn id="63" dur="2000" fill="hold"/>
                                        <p:tgtEl>
                                          <p:spTgt spid="25"/>
                                        </p:tgtEl>
                                        <p:attrNameLst>
                                          <p:attrName>ppt_x</p:attrName>
                                          <p:attrName>ppt_y</p:attrName>
                                        </p:attrNameLst>
                                      </p:cBhvr>
                                      <p:rCtr x="-27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a:extLst>
              <a:ext uri="{FF2B5EF4-FFF2-40B4-BE49-F238E27FC236}">
                <a16:creationId xmlns:a16="http://schemas.microsoft.com/office/drawing/2014/main" id="{5AD53AF7-A8AF-2FDA-8FB9-46D33947F5CF}"/>
              </a:ext>
            </a:extLst>
          </p:cNvPr>
          <p:cNvSpPr/>
          <p:nvPr/>
        </p:nvSpPr>
        <p:spPr>
          <a:xfrm>
            <a:off x="0" y="0"/>
            <a:ext cx="12192000" cy="5970494"/>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2FC02D25-B2E2-8EFE-01D3-23CF7697B441}"/>
              </a:ext>
            </a:extLst>
          </p:cNvPr>
          <p:cNvSpPr>
            <a:spLocks noGrp="1"/>
          </p:cNvSpPr>
          <p:nvPr>
            <p:ph type="body" sz="quarter" idx="14"/>
          </p:nvPr>
        </p:nvSpPr>
        <p:spPr/>
        <p:txBody>
          <a:bodyPr/>
          <a:lstStyle/>
          <a:p>
            <a:endParaRPr lang="en-US"/>
          </a:p>
        </p:txBody>
      </p:sp>
      <p:grpSp>
        <p:nvGrpSpPr>
          <p:cNvPr id="5" name="Group 4">
            <a:extLst>
              <a:ext uri="{FF2B5EF4-FFF2-40B4-BE49-F238E27FC236}">
                <a16:creationId xmlns:a16="http://schemas.microsoft.com/office/drawing/2014/main" id="{DF8171E7-44DA-04F2-7AB6-ED93C6E57DD7}"/>
              </a:ext>
            </a:extLst>
          </p:cNvPr>
          <p:cNvGrpSpPr/>
          <p:nvPr/>
        </p:nvGrpSpPr>
        <p:grpSpPr>
          <a:xfrm>
            <a:off x="4394292" y="1221115"/>
            <a:ext cx="3393207" cy="2346359"/>
            <a:chOff x="503544" y="2155292"/>
            <a:chExt cx="3393207" cy="2346359"/>
          </a:xfrm>
        </p:grpSpPr>
        <p:pic>
          <p:nvPicPr>
            <p:cNvPr id="6" name="IMAGE: Paratransit rider">
              <a:extLst>
                <a:ext uri="{FF2B5EF4-FFF2-40B4-BE49-F238E27FC236}">
                  <a16:creationId xmlns:a16="http://schemas.microsoft.com/office/drawing/2014/main" id="{7BF179AB-DFEE-3B17-FE47-0FE6A6FF0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28" t="3836" r="17648" b="11436"/>
            <a:stretch/>
          </p:blipFill>
          <p:spPr>
            <a:xfrm>
              <a:off x="503544" y="2155292"/>
              <a:ext cx="3393207" cy="2271463"/>
            </a:xfrm>
            <a:prstGeom prst="rect">
              <a:avLst/>
            </a:prstGeom>
          </p:spPr>
        </p:pic>
        <p:sp>
          <p:nvSpPr>
            <p:cNvPr id="7" name="TEXT: paratransit">
              <a:extLst>
                <a:ext uri="{FF2B5EF4-FFF2-40B4-BE49-F238E27FC236}">
                  <a16:creationId xmlns:a16="http://schemas.microsoft.com/office/drawing/2014/main" id="{622F02D5-75F5-56EE-E67C-D13910725145}"/>
                </a:ext>
              </a:extLst>
            </p:cNvPr>
            <p:cNvSpPr txBox="1"/>
            <p:nvPr/>
          </p:nvSpPr>
          <p:spPr>
            <a:xfrm>
              <a:off x="503740" y="4101541"/>
              <a:ext cx="3393011" cy="400110"/>
            </a:xfrm>
            <a:prstGeom prst="rect">
              <a:avLst/>
            </a:prstGeom>
            <a:solidFill>
              <a:srgbClr val="2F1750"/>
            </a:solidFill>
            <a:ln>
              <a:noFill/>
            </a:ln>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Paratransit</a:t>
              </a:r>
            </a:p>
          </p:txBody>
        </p:sp>
      </p:grpSp>
      <p:grpSp>
        <p:nvGrpSpPr>
          <p:cNvPr id="8" name="Group 7">
            <a:extLst>
              <a:ext uri="{FF2B5EF4-FFF2-40B4-BE49-F238E27FC236}">
                <a16:creationId xmlns:a16="http://schemas.microsoft.com/office/drawing/2014/main" id="{B399ADA9-487F-D6B6-6B48-955715C0C72B}"/>
              </a:ext>
            </a:extLst>
          </p:cNvPr>
          <p:cNvGrpSpPr/>
          <p:nvPr/>
        </p:nvGrpSpPr>
        <p:grpSpPr>
          <a:xfrm>
            <a:off x="4392254" y="3761001"/>
            <a:ext cx="3395245" cy="2347758"/>
            <a:chOff x="4392254" y="2153893"/>
            <a:chExt cx="3395245" cy="2347758"/>
          </a:xfrm>
        </p:grpSpPr>
        <p:pic>
          <p:nvPicPr>
            <p:cNvPr id="9" name="IMAGE: Veteran family">
              <a:extLst>
                <a:ext uri="{FF2B5EF4-FFF2-40B4-BE49-F238E27FC236}">
                  <a16:creationId xmlns:a16="http://schemas.microsoft.com/office/drawing/2014/main" id="{B753007D-CF22-5C29-33FF-D9D2102149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 t="33509" r="27075" b="697"/>
            <a:stretch/>
          </p:blipFill>
          <p:spPr>
            <a:xfrm>
              <a:off x="4392254" y="2153893"/>
              <a:ext cx="3395245" cy="2278512"/>
            </a:xfrm>
            <a:prstGeom prst="rect">
              <a:avLst/>
            </a:prstGeom>
          </p:spPr>
        </p:pic>
        <p:sp>
          <p:nvSpPr>
            <p:cNvPr id="10" name="TEXT: veterans">
              <a:extLst>
                <a:ext uri="{FF2B5EF4-FFF2-40B4-BE49-F238E27FC236}">
                  <a16:creationId xmlns:a16="http://schemas.microsoft.com/office/drawing/2014/main" id="{57B2A2AE-9DDE-3758-B862-FD04829C7427}"/>
                </a:ext>
              </a:extLst>
            </p:cNvPr>
            <p:cNvSpPr txBox="1"/>
            <p:nvPr/>
          </p:nvSpPr>
          <p:spPr>
            <a:xfrm>
              <a:off x="4392256" y="4101541"/>
              <a:ext cx="3395243" cy="400110"/>
            </a:xfrm>
            <a:prstGeom prst="rect">
              <a:avLst/>
            </a:prstGeom>
            <a:solidFill>
              <a:srgbClr val="2F1750"/>
            </a:solidFill>
            <a:ln>
              <a:noFill/>
            </a:ln>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Veterans</a:t>
              </a:r>
            </a:p>
          </p:txBody>
        </p:sp>
      </p:grpSp>
      <p:grpSp>
        <p:nvGrpSpPr>
          <p:cNvPr id="11" name="Group 10">
            <a:extLst>
              <a:ext uri="{FF2B5EF4-FFF2-40B4-BE49-F238E27FC236}">
                <a16:creationId xmlns:a16="http://schemas.microsoft.com/office/drawing/2014/main" id="{7E0CF781-C063-E55A-DABB-95644BD6C2EC}"/>
              </a:ext>
            </a:extLst>
          </p:cNvPr>
          <p:cNvGrpSpPr/>
          <p:nvPr/>
        </p:nvGrpSpPr>
        <p:grpSpPr>
          <a:xfrm>
            <a:off x="523110" y="3762020"/>
            <a:ext cx="3395244" cy="2346739"/>
            <a:chOff x="8261399" y="2154912"/>
            <a:chExt cx="3395244" cy="2346739"/>
          </a:xfrm>
        </p:grpSpPr>
        <p:pic>
          <p:nvPicPr>
            <p:cNvPr id="12" name="IMAGE: Seniors">
              <a:extLst>
                <a:ext uri="{FF2B5EF4-FFF2-40B4-BE49-F238E27FC236}">
                  <a16:creationId xmlns:a16="http://schemas.microsoft.com/office/drawing/2014/main" id="{19136D2D-D06B-1977-3141-1CD553615D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31" t="14936" r="19914" b="16090"/>
            <a:stretch/>
          </p:blipFill>
          <p:spPr>
            <a:xfrm>
              <a:off x="8261399" y="2154912"/>
              <a:ext cx="3395244" cy="2263854"/>
            </a:xfrm>
            <a:prstGeom prst="rect">
              <a:avLst/>
            </a:prstGeom>
          </p:spPr>
        </p:pic>
        <p:sp>
          <p:nvSpPr>
            <p:cNvPr id="13" name="TEXT: seniors">
              <a:extLst>
                <a:ext uri="{FF2B5EF4-FFF2-40B4-BE49-F238E27FC236}">
                  <a16:creationId xmlns:a16="http://schemas.microsoft.com/office/drawing/2014/main" id="{370CD137-5752-4CC6-33C8-1BCD5DC6E0F1}"/>
                </a:ext>
              </a:extLst>
            </p:cNvPr>
            <p:cNvSpPr txBox="1"/>
            <p:nvPr/>
          </p:nvSpPr>
          <p:spPr>
            <a:xfrm>
              <a:off x="8261399" y="4101541"/>
              <a:ext cx="3395244" cy="400110"/>
            </a:xfrm>
            <a:prstGeom prst="rect">
              <a:avLst/>
            </a:prstGeom>
            <a:solidFill>
              <a:srgbClr val="2F1750"/>
            </a:solidFill>
            <a:ln>
              <a:noFill/>
            </a:ln>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Senior</a:t>
              </a:r>
            </a:p>
          </p:txBody>
        </p:sp>
      </p:grpSp>
      <p:grpSp>
        <p:nvGrpSpPr>
          <p:cNvPr id="17" name="Group 16">
            <a:extLst>
              <a:ext uri="{FF2B5EF4-FFF2-40B4-BE49-F238E27FC236}">
                <a16:creationId xmlns:a16="http://schemas.microsoft.com/office/drawing/2014/main" id="{F42C3CB3-7D09-23D7-BA74-3D859741BA1B}"/>
              </a:ext>
            </a:extLst>
          </p:cNvPr>
          <p:cNvGrpSpPr/>
          <p:nvPr/>
        </p:nvGrpSpPr>
        <p:grpSpPr>
          <a:xfrm>
            <a:off x="8261399" y="3761001"/>
            <a:ext cx="3395244" cy="2386065"/>
            <a:chOff x="8261399" y="3487869"/>
            <a:chExt cx="3395244" cy="2386065"/>
          </a:xfrm>
        </p:grpSpPr>
        <p:pic>
          <p:nvPicPr>
            <p:cNvPr id="15" name="IMAGE: college riders">
              <a:extLst>
                <a:ext uri="{FF2B5EF4-FFF2-40B4-BE49-F238E27FC236}">
                  <a16:creationId xmlns:a16="http://schemas.microsoft.com/office/drawing/2014/main" id="{31C3FE08-BD3C-A90D-CBED-4B289D9C54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899" t="22726" r="1994" b="23222"/>
            <a:stretch/>
          </p:blipFill>
          <p:spPr>
            <a:xfrm>
              <a:off x="8261399" y="3487869"/>
              <a:ext cx="3395244" cy="2319878"/>
            </a:xfrm>
            <a:prstGeom prst="rect">
              <a:avLst/>
            </a:prstGeom>
          </p:spPr>
        </p:pic>
        <p:sp>
          <p:nvSpPr>
            <p:cNvPr id="16" name="TEXT: Higher Education">
              <a:extLst>
                <a:ext uri="{FF2B5EF4-FFF2-40B4-BE49-F238E27FC236}">
                  <a16:creationId xmlns:a16="http://schemas.microsoft.com/office/drawing/2014/main" id="{5F187584-660B-12C9-BD3D-449B8AAE014C}"/>
                </a:ext>
              </a:extLst>
            </p:cNvPr>
            <p:cNvSpPr txBox="1"/>
            <p:nvPr/>
          </p:nvSpPr>
          <p:spPr>
            <a:xfrm>
              <a:off x="8261399" y="5473824"/>
              <a:ext cx="3395046" cy="400110"/>
            </a:xfrm>
            <a:prstGeom prst="rect">
              <a:avLst/>
            </a:prstGeom>
            <a:solidFill>
              <a:srgbClr val="2F17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S</a:t>
              </a:r>
              <a:r>
                <a:rPr kumimoji="0" lang="en-US" sz="2000" b="1" i="0" u="none" strike="noStrike" kern="1200" cap="small" spc="0" normalizeH="0" baseline="0" noProof="0" dirty="0" err="1">
                  <a:ln>
                    <a:noFill/>
                  </a:ln>
                  <a:solidFill>
                    <a:prstClr val="white"/>
                  </a:solidFill>
                  <a:effectLst/>
                  <a:uLnTx/>
                  <a:uFillTx/>
                  <a:latin typeface="Arial Narrow" panose="020B0606020202030204" pitchFamily="34" charset="0"/>
                  <a:ea typeface="+mn-ea"/>
                  <a:cs typeface="+mn-cs"/>
                </a:rPr>
                <a:t>tudents</a:t>
              </a:r>
              <a:endPar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endParaRPr>
            </a:p>
          </p:txBody>
        </p:sp>
      </p:grpSp>
      <p:grpSp>
        <p:nvGrpSpPr>
          <p:cNvPr id="26" name="Group 25">
            <a:extLst>
              <a:ext uri="{FF2B5EF4-FFF2-40B4-BE49-F238E27FC236}">
                <a16:creationId xmlns:a16="http://schemas.microsoft.com/office/drawing/2014/main" id="{C56C5C39-A05C-5A16-012C-22791584C2B8}"/>
              </a:ext>
            </a:extLst>
          </p:cNvPr>
          <p:cNvGrpSpPr/>
          <p:nvPr/>
        </p:nvGrpSpPr>
        <p:grpSpPr>
          <a:xfrm>
            <a:off x="523110" y="1220635"/>
            <a:ext cx="3395244" cy="2346839"/>
            <a:chOff x="523110" y="947503"/>
            <a:chExt cx="3395244" cy="2346839"/>
          </a:xfrm>
        </p:grpSpPr>
        <p:pic>
          <p:nvPicPr>
            <p:cNvPr id="25" name="Picture 24" descr="A bus on the street&#10;&#10;Description automatically generated">
              <a:extLst>
                <a:ext uri="{FF2B5EF4-FFF2-40B4-BE49-F238E27FC236}">
                  <a16:creationId xmlns:a16="http://schemas.microsoft.com/office/drawing/2014/main" id="{AF612B98-AF50-8DEF-B58B-D0AADBCE2BD2}"/>
                </a:ext>
              </a:extLst>
            </p:cNvPr>
            <p:cNvPicPr>
              <a:picLocks noChangeAspect="1"/>
            </p:cNvPicPr>
            <p:nvPr/>
          </p:nvPicPr>
          <p:blipFill>
            <a:blip r:embed="rId7"/>
            <a:srcRect l="28661" t="57186" r="9877" b="17531"/>
            <a:stretch/>
          </p:blipFill>
          <p:spPr>
            <a:xfrm>
              <a:off x="523110" y="947503"/>
              <a:ext cx="3393011" cy="2093431"/>
            </a:xfrm>
            <a:prstGeom prst="rect">
              <a:avLst/>
            </a:prstGeom>
          </p:spPr>
        </p:pic>
        <p:sp>
          <p:nvSpPr>
            <p:cNvPr id="20" name="TEXT: paratransit">
              <a:extLst>
                <a:ext uri="{FF2B5EF4-FFF2-40B4-BE49-F238E27FC236}">
                  <a16:creationId xmlns:a16="http://schemas.microsoft.com/office/drawing/2014/main" id="{876D7FBA-724F-6255-4C02-F7D4120E0B0E}"/>
                </a:ext>
              </a:extLst>
            </p:cNvPr>
            <p:cNvSpPr txBox="1"/>
            <p:nvPr/>
          </p:nvSpPr>
          <p:spPr>
            <a:xfrm>
              <a:off x="525343" y="2894232"/>
              <a:ext cx="3393011" cy="400110"/>
            </a:xfrm>
            <a:prstGeom prst="rect">
              <a:avLst/>
            </a:prstGeom>
            <a:solidFill>
              <a:srgbClr val="2F1750"/>
            </a:solidFill>
            <a:ln>
              <a:noFill/>
            </a:ln>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T</a:t>
              </a:r>
              <a:r>
                <a:rPr kumimoji="0" lang="en-US" sz="2000" b="1" i="0" u="none" strike="noStrike" kern="1200" cap="small" spc="0" normalizeH="0" baseline="0" noProof="0" dirty="0" err="1">
                  <a:ln>
                    <a:noFill/>
                  </a:ln>
                  <a:solidFill>
                    <a:prstClr val="white"/>
                  </a:solidFill>
                  <a:effectLst/>
                  <a:uLnTx/>
                  <a:uFillTx/>
                  <a:latin typeface="Arial Narrow" panose="020B0606020202030204" pitchFamily="34" charset="0"/>
                  <a:ea typeface="+mn-ea"/>
                  <a:cs typeface="+mn-cs"/>
                </a:rPr>
                <a:t>ransit</a:t>
              </a:r>
              <a:endPar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endParaRPr>
            </a:p>
          </p:txBody>
        </p:sp>
      </p:grpSp>
      <p:grpSp>
        <p:nvGrpSpPr>
          <p:cNvPr id="27" name="Group 26">
            <a:extLst>
              <a:ext uri="{FF2B5EF4-FFF2-40B4-BE49-F238E27FC236}">
                <a16:creationId xmlns:a16="http://schemas.microsoft.com/office/drawing/2014/main" id="{8C96A765-FF9C-622D-C3B6-6CC66E0ED37E}"/>
              </a:ext>
            </a:extLst>
          </p:cNvPr>
          <p:cNvGrpSpPr/>
          <p:nvPr/>
        </p:nvGrpSpPr>
        <p:grpSpPr>
          <a:xfrm>
            <a:off x="8259362" y="1220636"/>
            <a:ext cx="3395244" cy="2346838"/>
            <a:chOff x="8259362" y="947504"/>
            <a:chExt cx="3395244" cy="2346838"/>
          </a:xfrm>
        </p:grpSpPr>
        <p:pic>
          <p:nvPicPr>
            <p:cNvPr id="24" name="IMAGE: OnDemand">
              <a:extLst>
                <a:ext uri="{FF2B5EF4-FFF2-40B4-BE49-F238E27FC236}">
                  <a16:creationId xmlns:a16="http://schemas.microsoft.com/office/drawing/2014/main" id="{A7B70CF8-4B25-D1C1-23E8-CB76707DD0AB}"/>
                </a:ext>
              </a:extLst>
            </p:cNvPr>
            <p:cNvPicPr>
              <a:picLocks noChangeAspect="1"/>
            </p:cNvPicPr>
            <p:nvPr/>
          </p:nvPicPr>
          <p:blipFill>
            <a:blip r:embed="rId8" cstate="print">
              <a:extLst>
                <a:ext uri="{28A0092B-C50C-407E-A947-70E740481C1C}">
                  <a14:useLocalDpi xmlns:a14="http://schemas.microsoft.com/office/drawing/2010/main" val="0"/>
                </a:ext>
              </a:extLst>
            </a:blip>
            <a:srcRect t="7042" b="-7042"/>
            <a:stretch/>
          </p:blipFill>
          <p:spPr>
            <a:xfrm>
              <a:off x="8259362" y="947504"/>
              <a:ext cx="3395244" cy="2263496"/>
            </a:xfrm>
            <a:prstGeom prst="rect">
              <a:avLst/>
            </a:prstGeom>
          </p:spPr>
        </p:pic>
        <p:sp>
          <p:nvSpPr>
            <p:cNvPr id="23" name="TEXT: paratransit">
              <a:extLst>
                <a:ext uri="{FF2B5EF4-FFF2-40B4-BE49-F238E27FC236}">
                  <a16:creationId xmlns:a16="http://schemas.microsoft.com/office/drawing/2014/main" id="{C572C3D3-7181-06E8-903E-335CE52AED1A}"/>
                </a:ext>
              </a:extLst>
            </p:cNvPr>
            <p:cNvSpPr txBox="1"/>
            <p:nvPr/>
          </p:nvSpPr>
          <p:spPr>
            <a:xfrm>
              <a:off x="8261595" y="2894232"/>
              <a:ext cx="3393011" cy="400110"/>
            </a:xfrm>
            <a:prstGeom prst="rect">
              <a:avLst/>
            </a:prstGeom>
            <a:solidFill>
              <a:srgbClr val="2F1750"/>
            </a:solidFill>
            <a:ln>
              <a:noFill/>
            </a:ln>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Arial Narrow" panose="020B0606020202030204" pitchFamily="34" charset="0"/>
                  <a:ea typeface="+mn-ea"/>
                  <a:cs typeface="+mn-cs"/>
                </a:rPr>
                <a:t>OnDemand</a:t>
              </a:r>
            </a:p>
          </p:txBody>
        </p:sp>
      </p:grpSp>
      <p:sp>
        <p:nvSpPr>
          <p:cNvPr id="3" name="TITLE: Regional Overview">
            <a:extLst>
              <a:ext uri="{FF2B5EF4-FFF2-40B4-BE49-F238E27FC236}">
                <a16:creationId xmlns:a16="http://schemas.microsoft.com/office/drawing/2014/main" id="{6429F5BA-A45C-62A3-3D35-F7529CCE4A03}"/>
              </a:ext>
            </a:extLst>
          </p:cNvPr>
          <p:cNvSpPr txBox="1">
            <a:spLocks/>
          </p:cNvSpPr>
          <p:nvPr/>
        </p:nvSpPr>
        <p:spPr>
          <a:xfrm>
            <a:off x="249793" y="345244"/>
            <a:ext cx="11680166" cy="657948"/>
          </a:xfrm>
          <a:prstGeom prst="rect">
            <a:avLst/>
          </a:prstGeom>
        </p:spPr>
        <p:txBody>
          <a:bodyPr/>
          <a:lstStyle>
            <a:lvl1pPr algn="l" defTabSz="914400" rtl="0" eaLnBrk="1" latinLnBrk="0" hangingPunct="1">
              <a:lnSpc>
                <a:spcPct val="90000"/>
              </a:lnSpc>
              <a:spcBef>
                <a:spcPct val="0"/>
              </a:spcBef>
              <a:buNone/>
              <a:defRPr sz="4000" kern="1200" cap="small" baseline="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small" spc="0" normalizeH="0" baseline="0" noProof="0" dirty="0">
                <a:ln>
                  <a:noFill/>
                </a:ln>
                <a:solidFill>
                  <a:prstClr val="white"/>
                </a:solidFill>
                <a:effectLst/>
                <a:uLnTx/>
                <a:uFillTx/>
                <a:latin typeface="Arial Black" panose="020B0A04020102020204" pitchFamily="34" charset="0"/>
                <a:ea typeface="+mj-ea"/>
                <a:cs typeface="+mj-cs"/>
              </a:rPr>
              <a:t>Mobility Services</a:t>
            </a:r>
          </a:p>
        </p:txBody>
      </p:sp>
    </p:spTree>
    <p:extLst>
      <p:ext uri="{BB962C8B-B14F-4D97-AF65-F5344CB8AC3E}">
        <p14:creationId xmlns:p14="http://schemas.microsoft.com/office/powerpoint/2010/main" val="358790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1FEA-6783-5F28-4CAB-FE4C7CB08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A07F9-8216-7D3E-EE10-BEE14577D60D}"/>
              </a:ext>
            </a:extLst>
          </p:cNvPr>
          <p:cNvSpPr>
            <a:spLocks noGrp="1"/>
          </p:cNvSpPr>
          <p:nvPr>
            <p:ph type="title"/>
          </p:nvPr>
        </p:nvSpPr>
        <p:spPr/>
        <p:txBody>
          <a:bodyPr/>
          <a:lstStyle/>
          <a:p>
            <a:r>
              <a:rPr lang="en-US" dirty="0"/>
              <a:t>How Transit is Funded</a:t>
            </a:r>
          </a:p>
        </p:txBody>
      </p:sp>
      <p:sp>
        <p:nvSpPr>
          <p:cNvPr id="4" name="Text Placeholder 3">
            <a:extLst>
              <a:ext uri="{FF2B5EF4-FFF2-40B4-BE49-F238E27FC236}">
                <a16:creationId xmlns:a16="http://schemas.microsoft.com/office/drawing/2014/main" id="{955FB8C8-E564-79DE-F367-4F8624A38908}"/>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0098AE8D-F5E5-D172-F6C4-C7910D3A14BD}"/>
              </a:ext>
            </a:extLst>
          </p:cNvPr>
          <p:cNvSpPr>
            <a:spLocks noGrp="1"/>
          </p:cNvSpPr>
          <p:nvPr>
            <p:ph type="body" sz="quarter" idx="14"/>
          </p:nvPr>
        </p:nvSpPr>
        <p:spPr/>
        <p:txBody>
          <a:bodyPr/>
          <a:lstStyle/>
          <a:p>
            <a:endParaRPr lang="en-US"/>
          </a:p>
        </p:txBody>
      </p:sp>
      <p:graphicFrame>
        <p:nvGraphicFramePr>
          <p:cNvPr id="6" name="CHART: Funding">
            <a:extLst>
              <a:ext uri="{FF2B5EF4-FFF2-40B4-BE49-F238E27FC236}">
                <a16:creationId xmlns:a16="http://schemas.microsoft.com/office/drawing/2014/main" id="{B6015015-DE8C-DBDA-005E-CBF8BB862504}"/>
              </a:ext>
            </a:extLst>
          </p:cNvPr>
          <p:cNvGraphicFramePr/>
          <p:nvPr>
            <p:extLst>
              <p:ext uri="{D42A27DB-BD31-4B8C-83A1-F6EECF244321}">
                <p14:modId xmlns:p14="http://schemas.microsoft.com/office/powerpoint/2010/main" val="1821475799"/>
              </p:ext>
            </p:extLst>
          </p:nvPr>
        </p:nvGraphicFramePr>
        <p:xfrm>
          <a:off x="648745" y="937683"/>
          <a:ext cx="10894509"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B740822-A5A8-5683-C444-27399B29E058}"/>
              </a:ext>
            </a:extLst>
          </p:cNvPr>
          <p:cNvSpPr txBox="1"/>
          <p:nvPr/>
        </p:nvSpPr>
        <p:spPr>
          <a:xfrm>
            <a:off x="1415717" y="4235115"/>
            <a:ext cx="1664368" cy="369332"/>
          </a:xfrm>
          <a:prstGeom prst="rect">
            <a:avLst/>
          </a:prstGeom>
          <a:noFill/>
        </p:spPr>
        <p:txBody>
          <a:bodyPr wrap="square" rtlCol="0">
            <a:spAutoFit/>
          </a:bodyPr>
          <a:lstStyle/>
          <a:p>
            <a:pPr algn="ctr"/>
            <a:r>
              <a:rPr lang="en-US" sz="1800" b="1" dirty="0">
                <a:effectLst/>
                <a:latin typeface="Arial Narrow" panose="020B0606020202030204" pitchFamily="34" charset="0"/>
                <a:ea typeface="Times New Roman" panose="02020603050405020304" pitchFamily="18" charset="0"/>
                <a:cs typeface="Aptos" panose="020B0004020202020204" pitchFamily="34" charset="0"/>
              </a:rPr>
              <a:t>$239,226,390 </a:t>
            </a:r>
            <a:endParaRPr lang="en-US" b="1" dirty="0">
              <a:latin typeface="Arial Narrow" panose="020B0606020202030204" pitchFamily="34" charset="0"/>
            </a:endParaRPr>
          </a:p>
        </p:txBody>
      </p:sp>
      <p:sp>
        <p:nvSpPr>
          <p:cNvPr id="7" name="TextBox 6">
            <a:extLst>
              <a:ext uri="{FF2B5EF4-FFF2-40B4-BE49-F238E27FC236}">
                <a16:creationId xmlns:a16="http://schemas.microsoft.com/office/drawing/2014/main" id="{273EF225-544A-7C9D-4EEE-80F731A245D7}"/>
              </a:ext>
            </a:extLst>
          </p:cNvPr>
          <p:cNvSpPr txBox="1"/>
          <p:nvPr/>
        </p:nvSpPr>
        <p:spPr>
          <a:xfrm>
            <a:off x="9007643" y="2581372"/>
            <a:ext cx="1664368" cy="369332"/>
          </a:xfrm>
          <a:prstGeom prst="rect">
            <a:avLst/>
          </a:prstGeom>
          <a:noFill/>
        </p:spPr>
        <p:txBody>
          <a:bodyPr wrap="square" rtlCol="0">
            <a:spAutoFit/>
          </a:bodyPr>
          <a:lstStyle/>
          <a:p>
            <a:pPr algn="ctr"/>
            <a:r>
              <a:rPr lang="en-US" sz="1800" b="1" dirty="0">
                <a:effectLst/>
                <a:latin typeface="Arial Narrow" panose="020B0606020202030204" pitchFamily="34" charset="0"/>
                <a:ea typeface="Times New Roman" panose="02020603050405020304" pitchFamily="18" charset="0"/>
                <a:cs typeface="Aptos" panose="020B0004020202020204" pitchFamily="34" charset="0"/>
              </a:rPr>
              <a:t>$85,204,231 </a:t>
            </a:r>
            <a:endParaRPr lang="en-US" b="1" dirty="0">
              <a:latin typeface="Arial Narrow" panose="020B0606020202030204" pitchFamily="34" charset="0"/>
            </a:endParaRPr>
          </a:p>
        </p:txBody>
      </p:sp>
      <p:sp>
        <p:nvSpPr>
          <p:cNvPr id="8" name="TextBox 7">
            <a:extLst>
              <a:ext uri="{FF2B5EF4-FFF2-40B4-BE49-F238E27FC236}">
                <a16:creationId xmlns:a16="http://schemas.microsoft.com/office/drawing/2014/main" id="{69656F08-4CA9-2E45-F013-D45DF139EB13}"/>
              </a:ext>
            </a:extLst>
          </p:cNvPr>
          <p:cNvSpPr txBox="1"/>
          <p:nvPr/>
        </p:nvSpPr>
        <p:spPr>
          <a:xfrm>
            <a:off x="7692174" y="5857336"/>
            <a:ext cx="1664368" cy="369332"/>
          </a:xfrm>
          <a:prstGeom prst="rect">
            <a:avLst/>
          </a:prstGeom>
          <a:noFill/>
        </p:spPr>
        <p:txBody>
          <a:bodyPr wrap="square" rtlCol="0">
            <a:spAutoFit/>
          </a:bodyPr>
          <a:lstStyle/>
          <a:p>
            <a:pPr algn="ctr"/>
            <a:r>
              <a:rPr lang="en-US" sz="1800" b="1" dirty="0">
                <a:effectLst/>
                <a:latin typeface="Arial Narrow" panose="020B0606020202030204" pitchFamily="34" charset="0"/>
                <a:ea typeface="Times New Roman" panose="02020603050405020304" pitchFamily="18" charset="0"/>
                <a:cs typeface="Aptos" panose="020B0004020202020204" pitchFamily="34" charset="0"/>
              </a:rPr>
              <a:t>$24,622,404</a:t>
            </a:r>
            <a:endParaRPr lang="en-US" b="1" dirty="0">
              <a:latin typeface="Arial Narrow" panose="020B0606020202030204" pitchFamily="34" charset="0"/>
            </a:endParaRPr>
          </a:p>
        </p:txBody>
      </p:sp>
      <p:sp>
        <p:nvSpPr>
          <p:cNvPr id="9" name="TextBox 8">
            <a:extLst>
              <a:ext uri="{FF2B5EF4-FFF2-40B4-BE49-F238E27FC236}">
                <a16:creationId xmlns:a16="http://schemas.microsoft.com/office/drawing/2014/main" id="{DCC0C763-7572-15E6-F554-E99C3AB36F5B}"/>
              </a:ext>
            </a:extLst>
          </p:cNvPr>
          <p:cNvSpPr txBox="1"/>
          <p:nvPr/>
        </p:nvSpPr>
        <p:spPr>
          <a:xfrm>
            <a:off x="9356542" y="4911138"/>
            <a:ext cx="1664368" cy="369332"/>
          </a:xfrm>
          <a:prstGeom prst="rect">
            <a:avLst/>
          </a:prstGeom>
          <a:noFill/>
        </p:spPr>
        <p:txBody>
          <a:bodyPr wrap="square" rtlCol="0">
            <a:spAutoFit/>
          </a:bodyPr>
          <a:lstStyle/>
          <a:p>
            <a:pPr algn="ctr"/>
            <a:r>
              <a:rPr lang="en-US" sz="1800" b="1" dirty="0">
                <a:effectLst/>
                <a:latin typeface="Arial Narrow" panose="020B0606020202030204" pitchFamily="34" charset="0"/>
                <a:ea typeface="Times New Roman" panose="02020603050405020304" pitchFamily="18" charset="0"/>
                <a:cs typeface="Aptos" panose="020B0004020202020204" pitchFamily="34" charset="0"/>
              </a:rPr>
              <a:t>$70,939,125</a:t>
            </a:r>
            <a:endParaRPr lang="en-US" b="1" dirty="0">
              <a:latin typeface="Arial Narrow" panose="020B0606020202030204" pitchFamily="34" charset="0"/>
            </a:endParaRPr>
          </a:p>
        </p:txBody>
      </p:sp>
    </p:spTree>
    <p:extLst>
      <p:ext uri="{BB962C8B-B14F-4D97-AF65-F5344CB8AC3E}">
        <p14:creationId xmlns:p14="http://schemas.microsoft.com/office/powerpoint/2010/main" val="408440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D530965F-D9D9-557F-DBD0-B43FE28C6475}"/>
              </a:ext>
            </a:extLst>
          </p:cNvPr>
          <p:cNvSpPr/>
          <p:nvPr/>
        </p:nvSpPr>
        <p:spPr>
          <a:xfrm>
            <a:off x="1243585" y="3806550"/>
            <a:ext cx="1106423" cy="698243"/>
          </a:xfrm>
          <a:prstGeom prst="rect">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dollar" descr="A screenshot of a computer screen&#10;&#10;Description automatically generated">
            <a:extLst>
              <a:ext uri="{FF2B5EF4-FFF2-40B4-BE49-F238E27FC236}">
                <a16:creationId xmlns:a16="http://schemas.microsoft.com/office/drawing/2014/main" id="{9D86F996-DD07-5BBA-38A2-17FC3B7B8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5943" y="570451"/>
            <a:ext cx="3123897" cy="5706765"/>
          </a:xfrm>
          <a:prstGeom prst="rect">
            <a:avLst/>
          </a:prstGeom>
        </p:spPr>
      </p:pic>
      <p:sp>
        <p:nvSpPr>
          <p:cNvPr id="46" name="Rectangle 45">
            <a:extLst>
              <a:ext uri="{FF2B5EF4-FFF2-40B4-BE49-F238E27FC236}">
                <a16:creationId xmlns:a16="http://schemas.microsoft.com/office/drawing/2014/main" id="{C094B386-0272-A712-D8B3-C46A81185F34}"/>
              </a:ext>
            </a:extLst>
          </p:cNvPr>
          <p:cNvSpPr/>
          <p:nvPr/>
        </p:nvSpPr>
        <p:spPr>
          <a:xfrm>
            <a:off x="9205188" y="5604142"/>
            <a:ext cx="2364652" cy="333855"/>
          </a:xfrm>
          <a:prstGeom prst="rect">
            <a:avLst/>
          </a:prstGeom>
          <a:solidFill>
            <a:srgbClr val="35DE86">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 0.250%">
            <a:extLst>
              <a:ext uri="{FF2B5EF4-FFF2-40B4-BE49-F238E27FC236}">
                <a16:creationId xmlns:a16="http://schemas.microsoft.com/office/drawing/2014/main" id="{B57B476D-E0C6-52F4-7D2E-4B80EB547C87}"/>
              </a:ext>
            </a:extLst>
          </p:cNvPr>
          <p:cNvSpPr txBox="1"/>
          <p:nvPr/>
        </p:nvSpPr>
        <p:spPr>
          <a:xfrm>
            <a:off x="7724668" y="5946317"/>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0.250%</a:t>
            </a:r>
          </a:p>
        </p:txBody>
      </p:sp>
      <p:sp>
        <p:nvSpPr>
          <p:cNvPr id="45" name="TEXT: Flood Control">
            <a:extLst>
              <a:ext uri="{FF2B5EF4-FFF2-40B4-BE49-F238E27FC236}">
                <a16:creationId xmlns:a16="http://schemas.microsoft.com/office/drawing/2014/main" id="{FAE94260-0721-9D94-B267-42862302167D}"/>
              </a:ext>
            </a:extLst>
          </p:cNvPr>
          <p:cNvSpPr/>
          <p:nvPr/>
        </p:nvSpPr>
        <p:spPr>
          <a:xfrm>
            <a:off x="6434995" y="6031558"/>
            <a:ext cx="1254274"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Flood Control</a:t>
            </a:r>
          </a:p>
        </p:txBody>
      </p:sp>
      <p:sp>
        <p:nvSpPr>
          <p:cNvPr id="31" name="TEXT: 0.250%">
            <a:extLst>
              <a:ext uri="{FF2B5EF4-FFF2-40B4-BE49-F238E27FC236}">
                <a16:creationId xmlns:a16="http://schemas.microsoft.com/office/drawing/2014/main" id="{C48E3D32-46AE-61BE-2DF7-2F03574692FC}"/>
              </a:ext>
            </a:extLst>
          </p:cNvPr>
          <p:cNvSpPr txBox="1"/>
          <p:nvPr/>
        </p:nvSpPr>
        <p:spPr>
          <a:xfrm>
            <a:off x="7724668" y="5580557"/>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0.250%</a:t>
            </a:r>
          </a:p>
        </p:txBody>
      </p:sp>
      <p:sp>
        <p:nvSpPr>
          <p:cNvPr id="44" name="TEXT: Southern Nevada Water Authority">
            <a:extLst>
              <a:ext uri="{FF2B5EF4-FFF2-40B4-BE49-F238E27FC236}">
                <a16:creationId xmlns:a16="http://schemas.microsoft.com/office/drawing/2014/main" id="{EC9D7C7F-312B-63EA-B378-D87FE19A2D44}"/>
              </a:ext>
            </a:extLst>
          </p:cNvPr>
          <p:cNvSpPr/>
          <p:nvPr/>
        </p:nvSpPr>
        <p:spPr>
          <a:xfrm>
            <a:off x="4888184" y="5665659"/>
            <a:ext cx="2801085"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Southern Nevada Water Authority</a:t>
            </a:r>
          </a:p>
        </p:txBody>
      </p:sp>
      <p:sp>
        <p:nvSpPr>
          <p:cNvPr id="30" name="TEXT: 0.500%">
            <a:extLst>
              <a:ext uri="{FF2B5EF4-FFF2-40B4-BE49-F238E27FC236}">
                <a16:creationId xmlns:a16="http://schemas.microsoft.com/office/drawing/2014/main" id="{45AC1EB0-8EBC-FD49-C946-35B58542311E}"/>
              </a:ext>
            </a:extLst>
          </p:cNvPr>
          <p:cNvSpPr txBox="1"/>
          <p:nvPr/>
        </p:nvSpPr>
        <p:spPr>
          <a:xfrm>
            <a:off x="7724668" y="5225555"/>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0.500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3" name="TEXT: Regional Transportation">
            <a:extLst>
              <a:ext uri="{FF2B5EF4-FFF2-40B4-BE49-F238E27FC236}">
                <a16:creationId xmlns:a16="http://schemas.microsoft.com/office/drawing/2014/main" id="{122C4BE8-8DF9-DAC2-D49E-F616686D01C9}"/>
              </a:ext>
            </a:extLst>
          </p:cNvPr>
          <p:cNvSpPr/>
          <p:nvPr/>
        </p:nvSpPr>
        <p:spPr>
          <a:xfrm>
            <a:off x="5622769" y="5294303"/>
            <a:ext cx="2066500"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Regional Transportation</a:t>
            </a:r>
          </a:p>
        </p:txBody>
      </p:sp>
      <p:sp>
        <p:nvSpPr>
          <p:cNvPr id="29" name="TEXT: 0.300%">
            <a:extLst>
              <a:ext uri="{FF2B5EF4-FFF2-40B4-BE49-F238E27FC236}">
                <a16:creationId xmlns:a16="http://schemas.microsoft.com/office/drawing/2014/main" id="{7B42B9B8-5DD7-2075-7F42-3C4217080FA0}"/>
              </a:ext>
            </a:extLst>
          </p:cNvPr>
          <p:cNvSpPr txBox="1"/>
          <p:nvPr/>
        </p:nvSpPr>
        <p:spPr>
          <a:xfrm>
            <a:off x="7724668" y="4859795"/>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0.300%</a:t>
            </a:r>
          </a:p>
        </p:txBody>
      </p:sp>
      <p:sp>
        <p:nvSpPr>
          <p:cNvPr id="42" name="TEXT: Police Support">
            <a:extLst>
              <a:ext uri="{FF2B5EF4-FFF2-40B4-BE49-F238E27FC236}">
                <a16:creationId xmlns:a16="http://schemas.microsoft.com/office/drawing/2014/main" id="{59D41789-CCE6-6B0F-D86F-68570B528346}"/>
              </a:ext>
            </a:extLst>
          </p:cNvPr>
          <p:cNvSpPr/>
          <p:nvPr/>
        </p:nvSpPr>
        <p:spPr>
          <a:xfrm>
            <a:off x="6348397" y="4927322"/>
            <a:ext cx="1340872"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Police Support</a:t>
            </a:r>
          </a:p>
        </p:txBody>
      </p:sp>
      <p:sp>
        <p:nvSpPr>
          <p:cNvPr id="28" name="TEXT: 0.100%">
            <a:extLst>
              <a:ext uri="{FF2B5EF4-FFF2-40B4-BE49-F238E27FC236}">
                <a16:creationId xmlns:a16="http://schemas.microsoft.com/office/drawing/2014/main" id="{339259C1-6632-1CFB-CEA0-6BDFBE938A44}"/>
              </a:ext>
            </a:extLst>
          </p:cNvPr>
          <p:cNvSpPr txBox="1"/>
          <p:nvPr/>
        </p:nvSpPr>
        <p:spPr>
          <a:xfrm>
            <a:off x="7724668" y="4504793"/>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0.100%</a:t>
            </a:r>
          </a:p>
        </p:txBody>
      </p:sp>
      <p:sp>
        <p:nvSpPr>
          <p:cNvPr id="41" name="TEXT: Police Officers">
            <a:extLst>
              <a:ext uri="{FF2B5EF4-FFF2-40B4-BE49-F238E27FC236}">
                <a16:creationId xmlns:a16="http://schemas.microsoft.com/office/drawing/2014/main" id="{3044AFEA-0268-A22A-91FD-A036C9BAF1F8}"/>
              </a:ext>
            </a:extLst>
          </p:cNvPr>
          <p:cNvSpPr/>
          <p:nvPr/>
        </p:nvSpPr>
        <p:spPr>
          <a:xfrm>
            <a:off x="6348397" y="4585245"/>
            <a:ext cx="1340872"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Police Officers</a:t>
            </a:r>
          </a:p>
        </p:txBody>
      </p:sp>
      <p:sp>
        <p:nvSpPr>
          <p:cNvPr id="27" name="TEXT: 0.125%">
            <a:extLst>
              <a:ext uri="{FF2B5EF4-FFF2-40B4-BE49-F238E27FC236}">
                <a16:creationId xmlns:a16="http://schemas.microsoft.com/office/drawing/2014/main" id="{8ACEF640-D40A-7E26-9965-4A610236EC40}"/>
              </a:ext>
            </a:extLst>
          </p:cNvPr>
          <p:cNvSpPr txBox="1"/>
          <p:nvPr/>
        </p:nvSpPr>
        <p:spPr>
          <a:xfrm>
            <a:off x="7724668" y="4139033"/>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0.125%</a:t>
            </a:r>
          </a:p>
        </p:txBody>
      </p:sp>
      <p:sp>
        <p:nvSpPr>
          <p:cNvPr id="40" name="TEXT: State Education Fund">
            <a:extLst>
              <a:ext uri="{FF2B5EF4-FFF2-40B4-BE49-F238E27FC236}">
                <a16:creationId xmlns:a16="http://schemas.microsoft.com/office/drawing/2014/main" id="{5A6F9DFF-A592-DCB0-C2D3-FBD49BF35A76}"/>
              </a:ext>
            </a:extLst>
          </p:cNvPr>
          <p:cNvSpPr/>
          <p:nvPr/>
        </p:nvSpPr>
        <p:spPr>
          <a:xfrm>
            <a:off x="5815374" y="4218696"/>
            <a:ext cx="1873895"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State Education Fund</a:t>
            </a:r>
          </a:p>
        </p:txBody>
      </p:sp>
      <p:sp>
        <p:nvSpPr>
          <p:cNvPr id="26" name="TEXT: 1.750%">
            <a:extLst>
              <a:ext uri="{FF2B5EF4-FFF2-40B4-BE49-F238E27FC236}">
                <a16:creationId xmlns:a16="http://schemas.microsoft.com/office/drawing/2014/main" id="{01832E75-D668-9167-440D-EFBA5288D802}"/>
              </a:ext>
            </a:extLst>
          </p:cNvPr>
          <p:cNvSpPr txBox="1"/>
          <p:nvPr/>
        </p:nvSpPr>
        <p:spPr>
          <a:xfrm>
            <a:off x="7724668" y="3792408"/>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1.750%</a:t>
            </a:r>
          </a:p>
        </p:txBody>
      </p:sp>
      <p:sp>
        <p:nvSpPr>
          <p:cNvPr id="39" name="TEXT: Supplemental City-County Relief Tax">
            <a:extLst>
              <a:ext uri="{FF2B5EF4-FFF2-40B4-BE49-F238E27FC236}">
                <a16:creationId xmlns:a16="http://schemas.microsoft.com/office/drawing/2014/main" id="{1BA1E731-244C-5278-6BC3-8D9D66BF1E2A}"/>
              </a:ext>
            </a:extLst>
          </p:cNvPr>
          <p:cNvSpPr/>
          <p:nvPr/>
        </p:nvSpPr>
        <p:spPr>
          <a:xfrm>
            <a:off x="4632869" y="3863693"/>
            <a:ext cx="3056400"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Supplemental City-County Relief Tax</a:t>
            </a:r>
          </a:p>
        </p:txBody>
      </p:sp>
      <p:sp>
        <p:nvSpPr>
          <p:cNvPr id="25" name="TEXT: 0.500%">
            <a:extLst>
              <a:ext uri="{FF2B5EF4-FFF2-40B4-BE49-F238E27FC236}">
                <a16:creationId xmlns:a16="http://schemas.microsoft.com/office/drawing/2014/main" id="{2B53873B-7EEB-5A31-0CA0-41C9F04A1118}"/>
              </a:ext>
            </a:extLst>
          </p:cNvPr>
          <p:cNvSpPr txBox="1"/>
          <p:nvPr/>
        </p:nvSpPr>
        <p:spPr>
          <a:xfrm>
            <a:off x="7724668" y="3435937"/>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0.500%</a:t>
            </a:r>
          </a:p>
        </p:txBody>
      </p:sp>
      <p:sp>
        <p:nvSpPr>
          <p:cNvPr id="35" name="TEXT: Basic City-County Relief Tax">
            <a:extLst>
              <a:ext uri="{FF2B5EF4-FFF2-40B4-BE49-F238E27FC236}">
                <a16:creationId xmlns:a16="http://schemas.microsoft.com/office/drawing/2014/main" id="{DAD1060E-8980-C8B9-192D-808EFC4DFDE0}"/>
              </a:ext>
            </a:extLst>
          </p:cNvPr>
          <p:cNvSpPr/>
          <p:nvPr/>
        </p:nvSpPr>
        <p:spPr>
          <a:xfrm>
            <a:off x="5291309" y="3518523"/>
            <a:ext cx="2397960" cy="217470"/>
          </a:xfrm>
          <a:prstGeom prst="roundRect">
            <a:avLst>
              <a:gd name="adj" fmla="val 50000"/>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Basic City-County Relief Tax</a:t>
            </a:r>
          </a:p>
        </p:txBody>
      </p:sp>
      <p:sp>
        <p:nvSpPr>
          <p:cNvPr id="24" name="TEXT: 2.600%">
            <a:extLst>
              <a:ext uri="{FF2B5EF4-FFF2-40B4-BE49-F238E27FC236}">
                <a16:creationId xmlns:a16="http://schemas.microsoft.com/office/drawing/2014/main" id="{E4B45EC0-E7CC-C288-ABDF-F958251E3DCB}"/>
              </a:ext>
            </a:extLst>
          </p:cNvPr>
          <p:cNvSpPr txBox="1"/>
          <p:nvPr/>
        </p:nvSpPr>
        <p:spPr>
          <a:xfrm>
            <a:off x="7724668" y="2595828"/>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2.600%</a:t>
            </a:r>
          </a:p>
        </p:txBody>
      </p:sp>
      <p:sp>
        <p:nvSpPr>
          <p:cNvPr id="34" name="TEXT: Local School Support Tax">
            <a:extLst>
              <a:ext uri="{FF2B5EF4-FFF2-40B4-BE49-F238E27FC236}">
                <a16:creationId xmlns:a16="http://schemas.microsoft.com/office/drawing/2014/main" id="{410BC0BF-FA2B-B19F-4335-F9511A5228AD}"/>
              </a:ext>
            </a:extLst>
          </p:cNvPr>
          <p:cNvSpPr/>
          <p:nvPr/>
        </p:nvSpPr>
        <p:spPr>
          <a:xfrm>
            <a:off x="5461518" y="2691212"/>
            <a:ext cx="2227751" cy="217470"/>
          </a:xfrm>
          <a:prstGeom prst="roundRect">
            <a:avLst>
              <a:gd name="adj" fmla="val 50000"/>
            </a:avLst>
          </a:prstGeom>
          <a:solidFill>
            <a:srgbClr val="75C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Local School Support Tax</a:t>
            </a:r>
          </a:p>
        </p:txBody>
      </p:sp>
      <p:sp>
        <p:nvSpPr>
          <p:cNvPr id="23" name="TEXT: 2.000%">
            <a:extLst>
              <a:ext uri="{FF2B5EF4-FFF2-40B4-BE49-F238E27FC236}">
                <a16:creationId xmlns:a16="http://schemas.microsoft.com/office/drawing/2014/main" id="{F83C9351-5DAC-FB49-6B67-AFEE553D0D5E}"/>
              </a:ext>
            </a:extLst>
          </p:cNvPr>
          <p:cNvSpPr txBox="1"/>
          <p:nvPr/>
        </p:nvSpPr>
        <p:spPr>
          <a:xfrm>
            <a:off x="7724668" y="2197795"/>
            <a:ext cx="1402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2.000%</a:t>
            </a:r>
          </a:p>
        </p:txBody>
      </p:sp>
      <p:sp>
        <p:nvSpPr>
          <p:cNvPr id="22" name="TEXT: State Sales Tax (General Fund)">
            <a:extLst>
              <a:ext uri="{FF2B5EF4-FFF2-40B4-BE49-F238E27FC236}">
                <a16:creationId xmlns:a16="http://schemas.microsoft.com/office/drawing/2014/main" id="{59B02A34-4356-41BB-B0A5-FC07F3770C5D}"/>
              </a:ext>
            </a:extLst>
          </p:cNvPr>
          <p:cNvSpPr/>
          <p:nvPr/>
        </p:nvSpPr>
        <p:spPr>
          <a:xfrm>
            <a:off x="5109018" y="2303937"/>
            <a:ext cx="2580251" cy="217470"/>
          </a:xfrm>
          <a:prstGeom prst="roundRect">
            <a:avLst>
              <a:gd name="adj" fmla="val 50000"/>
            </a:avLst>
          </a:prstGeom>
          <a:solidFill>
            <a:srgbClr val="75C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State Sales Tax (General Fund)</a:t>
            </a:r>
          </a:p>
        </p:txBody>
      </p:sp>
      <p:sp>
        <p:nvSpPr>
          <p:cNvPr id="61" name="SOURCE:">
            <a:extLst>
              <a:ext uri="{FF2B5EF4-FFF2-40B4-BE49-F238E27FC236}">
                <a16:creationId xmlns:a16="http://schemas.microsoft.com/office/drawing/2014/main" id="{DCB8BF27-6C34-0AC7-89C2-B7C40921661D}"/>
              </a:ext>
            </a:extLst>
          </p:cNvPr>
          <p:cNvSpPr>
            <a:spLocks noGrp="1"/>
          </p:cNvSpPr>
          <p:nvPr>
            <p:ph type="body" sz="quarter" idx="14"/>
          </p:nvPr>
        </p:nvSpPr>
        <p:spPr/>
        <p:txBody>
          <a:bodyPr/>
          <a:lstStyle/>
          <a:p>
            <a:r>
              <a:rPr lang="en-US" dirty="0"/>
              <a:t>Source: Nevada Department of Taxation; Applied Analysis</a:t>
            </a:r>
          </a:p>
        </p:txBody>
      </p:sp>
      <p:sp>
        <p:nvSpPr>
          <p:cNvPr id="60" name="TITLE:">
            <a:extLst>
              <a:ext uri="{FF2B5EF4-FFF2-40B4-BE49-F238E27FC236}">
                <a16:creationId xmlns:a16="http://schemas.microsoft.com/office/drawing/2014/main" id="{3C57EEC6-70B8-1FB3-8001-BE06E2A2E6D7}"/>
              </a:ext>
            </a:extLst>
          </p:cNvPr>
          <p:cNvSpPr>
            <a:spLocks noGrp="1"/>
          </p:cNvSpPr>
          <p:nvPr>
            <p:ph type="title" idx="4294967295"/>
          </p:nvPr>
        </p:nvSpPr>
        <p:spPr>
          <a:xfrm>
            <a:off x="355600" y="230188"/>
            <a:ext cx="10814050" cy="901700"/>
          </a:xfrm>
        </p:spPr>
        <p:txBody>
          <a:bodyPr/>
          <a:lstStyle/>
          <a:p>
            <a:r>
              <a:rPr lang="en-US" dirty="0"/>
              <a:t>Retail Sales Tax Allocation</a:t>
            </a:r>
          </a:p>
        </p:txBody>
      </p:sp>
      <p:sp>
        <p:nvSpPr>
          <p:cNvPr id="10" name="TEXT: (of combined 8.375%...)">
            <a:extLst>
              <a:ext uri="{FF2B5EF4-FFF2-40B4-BE49-F238E27FC236}">
                <a16:creationId xmlns:a16="http://schemas.microsoft.com/office/drawing/2014/main" id="{7D12544A-13D0-49F4-BF12-2A54A3DBE6AF}"/>
              </a:ext>
            </a:extLst>
          </p:cNvPr>
          <p:cNvSpPr txBox="1">
            <a:spLocks/>
          </p:cNvSpPr>
          <p:nvPr/>
        </p:nvSpPr>
        <p:spPr>
          <a:xfrm>
            <a:off x="837587" y="3579729"/>
            <a:ext cx="4021667" cy="1203009"/>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8.375%</a:t>
            </a:r>
          </a:p>
        </p:txBody>
      </p:sp>
      <p:grpSp>
        <p:nvGrpSpPr>
          <p:cNvPr id="52" name="Group 51">
            <a:extLst>
              <a:ext uri="{FF2B5EF4-FFF2-40B4-BE49-F238E27FC236}">
                <a16:creationId xmlns:a16="http://schemas.microsoft.com/office/drawing/2014/main" id="{49134D69-BF48-E25B-1401-D6B144F71BD1}"/>
              </a:ext>
            </a:extLst>
          </p:cNvPr>
          <p:cNvGrpSpPr/>
          <p:nvPr/>
        </p:nvGrpSpPr>
        <p:grpSpPr>
          <a:xfrm>
            <a:off x="9098242" y="5738045"/>
            <a:ext cx="262272" cy="61794"/>
            <a:chOff x="8955881" y="6016912"/>
            <a:chExt cx="294185" cy="69313"/>
          </a:xfrm>
        </p:grpSpPr>
        <p:sp>
          <p:nvSpPr>
            <p:cNvPr id="47" name="Oval 46">
              <a:extLst>
                <a:ext uri="{FF2B5EF4-FFF2-40B4-BE49-F238E27FC236}">
                  <a16:creationId xmlns:a16="http://schemas.microsoft.com/office/drawing/2014/main" id="{ECE002D0-08D9-EA18-F7E7-643D3714542C}"/>
                </a:ext>
              </a:extLst>
            </p:cNvPr>
            <p:cNvSpPr/>
            <p:nvPr/>
          </p:nvSpPr>
          <p:spPr>
            <a:xfrm>
              <a:off x="9180753" y="6016912"/>
              <a:ext cx="69313" cy="6931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14666ADC-8F69-044E-7080-D580B3A17EE0}"/>
                </a:ext>
              </a:extLst>
            </p:cNvPr>
            <p:cNvCxnSpPr>
              <a:endCxn id="47" idx="6"/>
            </p:cNvCxnSpPr>
            <p:nvPr/>
          </p:nvCxnSpPr>
          <p:spPr>
            <a:xfrm>
              <a:off x="8955881" y="6048229"/>
              <a:ext cx="294185" cy="33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01823AC-CDDC-96E3-67E3-DAFE44CA4E99}"/>
              </a:ext>
            </a:extLst>
          </p:cNvPr>
          <p:cNvGrpSpPr/>
          <p:nvPr/>
        </p:nvGrpSpPr>
        <p:grpSpPr>
          <a:xfrm>
            <a:off x="938014" y="3205241"/>
            <a:ext cx="1737360" cy="601309"/>
            <a:chOff x="938014" y="3205241"/>
            <a:chExt cx="1737360" cy="601309"/>
          </a:xfrm>
        </p:grpSpPr>
        <p:cxnSp>
          <p:nvCxnSpPr>
            <p:cNvPr id="4" name="Straight Connector 3">
              <a:extLst>
                <a:ext uri="{FF2B5EF4-FFF2-40B4-BE49-F238E27FC236}">
                  <a16:creationId xmlns:a16="http://schemas.microsoft.com/office/drawing/2014/main" id="{79402D99-EE0E-782D-3007-99C50701A444}"/>
                </a:ext>
              </a:extLst>
            </p:cNvPr>
            <p:cNvCxnSpPr>
              <a:cxnSpLocks/>
              <a:stCxn id="3" idx="0"/>
            </p:cNvCxnSpPr>
            <p:nvPr/>
          </p:nvCxnSpPr>
          <p:spPr>
            <a:xfrm flipV="1">
              <a:off x="1796797" y="3518523"/>
              <a:ext cx="0" cy="288027"/>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4AC734-A1B4-0697-C334-99839384DBDF}"/>
                </a:ext>
              </a:extLst>
            </p:cNvPr>
            <p:cNvSpPr txBox="1"/>
            <p:nvPr/>
          </p:nvSpPr>
          <p:spPr>
            <a:xfrm>
              <a:off x="938014" y="3205241"/>
              <a:ext cx="1737360" cy="369332"/>
            </a:xfrm>
            <a:prstGeom prst="rect">
              <a:avLst/>
            </a:prstGeom>
            <a:noFill/>
          </p:spPr>
          <p:txBody>
            <a:bodyPr wrap="square" rtlCol="0">
              <a:spAutoFit/>
            </a:bodyPr>
            <a:lstStyle/>
            <a:p>
              <a:pPr algn="ctr"/>
              <a:r>
                <a:rPr lang="en-US" b="1" dirty="0">
                  <a:solidFill>
                    <a:schemeClr val="accent4">
                      <a:lumMod val="75000"/>
                    </a:schemeClr>
                  </a:solidFill>
                  <a:latin typeface="Arial Narrow" panose="020B0606020202030204" pitchFamily="34" charset="0"/>
                </a:rPr>
                <a:t>TRANSIT</a:t>
              </a:r>
            </a:p>
          </p:txBody>
        </p:sp>
      </p:grpSp>
    </p:spTree>
    <p:extLst>
      <p:ext uri="{BB962C8B-B14F-4D97-AF65-F5344CB8AC3E}">
        <p14:creationId xmlns:p14="http://schemas.microsoft.com/office/powerpoint/2010/main" val="10659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emph" presetSubtype="2" fill="hold" nodeType="withEffect">
                                  <p:stCondLst>
                                    <p:cond delay="0"/>
                                  </p:stCondLst>
                                  <p:childTnLst>
                                    <p:animClr clrSpc="rgb" dir="cw">
                                      <p:cBhvr>
                                        <p:cTn id="9" dur="2000" fill="hold"/>
                                        <p:tgtEl>
                                          <p:spTgt spid="43"/>
                                        </p:tgtEl>
                                        <p:attrNameLst>
                                          <p:attrName>fillcolor</p:attrName>
                                        </p:attrNameLst>
                                      </p:cBhvr>
                                      <p:to>
                                        <a:srgbClr val="35DE86"/>
                                      </p:to>
                                    </p:animClr>
                                    <p:set>
                                      <p:cBhvr>
                                        <p:cTn id="10" dur="2000" fill="hold"/>
                                        <p:tgtEl>
                                          <p:spTgt spid="43"/>
                                        </p:tgtEl>
                                        <p:attrNameLst>
                                          <p:attrName>fill.type</p:attrName>
                                        </p:attrNameLst>
                                      </p:cBhvr>
                                      <p:to>
                                        <p:strVal val="solid"/>
                                      </p:to>
                                    </p:set>
                                    <p:set>
                                      <p:cBhvr>
                                        <p:cTn id="11" dur="2000" fill="hold"/>
                                        <p:tgtEl>
                                          <p:spTgt spid="43"/>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1FEA-6783-5F28-4CAB-FE4C7CB08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A07F9-8216-7D3E-EE10-BEE14577D60D}"/>
              </a:ext>
            </a:extLst>
          </p:cNvPr>
          <p:cNvSpPr>
            <a:spLocks noGrp="1"/>
          </p:cNvSpPr>
          <p:nvPr>
            <p:ph type="title"/>
          </p:nvPr>
        </p:nvSpPr>
        <p:spPr/>
        <p:txBody>
          <a:bodyPr/>
          <a:lstStyle/>
          <a:p>
            <a:r>
              <a:rPr lang="en-US" dirty="0"/>
              <a:t>Per Capita Investment In Transit</a:t>
            </a:r>
          </a:p>
        </p:txBody>
      </p:sp>
      <p:sp>
        <p:nvSpPr>
          <p:cNvPr id="3" name="Text Placeholder 2">
            <a:extLst>
              <a:ext uri="{FF2B5EF4-FFF2-40B4-BE49-F238E27FC236}">
                <a16:creationId xmlns:a16="http://schemas.microsoft.com/office/drawing/2014/main" id="{C78B174B-99B5-CBF2-77CB-F73E8631A90F}"/>
              </a:ext>
            </a:extLst>
          </p:cNvPr>
          <p:cNvSpPr>
            <a:spLocks noGrp="1"/>
          </p:cNvSpPr>
          <p:nvPr>
            <p:ph type="body" sz="quarter" idx="13"/>
          </p:nvPr>
        </p:nvSpPr>
        <p:spPr/>
        <p:txBody>
          <a:bodyPr/>
          <a:lstStyle/>
          <a:p>
            <a:r>
              <a:rPr lang="en-US" dirty="0"/>
              <a:t>2023 | Total Expenditures</a:t>
            </a:r>
          </a:p>
        </p:txBody>
      </p:sp>
      <p:sp>
        <p:nvSpPr>
          <p:cNvPr id="7" name="Text Placeholder 6">
            <a:extLst>
              <a:ext uri="{FF2B5EF4-FFF2-40B4-BE49-F238E27FC236}">
                <a16:creationId xmlns:a16="http://schemas.microsoft.com/office/drawing/2014/main" id="{7309A159-2C26-A39E-4604-2582F2A334EB}"/>
              </a:ext>
            </a:extLst>
          </p:cNvPr>
          <p:cNvSpPr>
            <a:spLocks noGrp="1"/>
          </p:cNvSpPr>
          <p:nvPr>
            <p:ph type="body" sz="quarter" idx="14"/>
          </p:nvPr>
        </p:nvSpPr>
        <p:spPr/>
        <p:txBody>
          <a:bodyPr/>
          <a:lstStyle/>
          <a:p>
            <a:r>
              <a:rPr lang="en-US" dirty="0"/>
              <a:t>Source: Federal Transit Administration; Applied Analysis. Note: Locations included large western metros most similarly positioned to RTC Southern Nevada. Florida locations were included because of the similarity of the tourism economy to Nevada. Population refers to service area population.</a:t>
            </a:r>
          </a:p>
        </p:txBody>
      </p:sp>
      <p:graphicFrame>
        <p:nvGraphicFramePr>
          <p:cNvPr id="14" name="Content Placeholder 40">
            <a:extLst>
              <a:ext uri="{FF2B5EF4-FFF2-40B4-BE49-F238E27FC236}">
                <a16:creationId xmlns:a16="http://schemas.microsoft.com/office/drawing/2014/main" id="{DEDC43BA-E815-75C3-AA32-E424682715C0}"/>
              </a:ext>
            </a:extLst>
          </p:cNvPr>
          <p:cNvGraphicFramePr>
            <a:graphicFrameLocks/>
          </p:cNvGraphicFramePr>
          <p:nvPr/>
        </p:nvGraphicFramePr>
        <p:xfrm>
          <a:off x="255588" y="1426347"/>
          <a:ext cx="11680825" cy="4606925"/>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192970E1-5444-0E66-9C3B-AB9A791EF31D}"/>
              </a:ext>
            </a:extLst>
          </p:cNvPr>
          <p:cNvSpPr/>
          <p:nvPr/>
        </p:nvSpPr>
        <p:spPr>
          <a:xfrm>
            <a:off x="383458" y="1713729"/>
            <a:ext cx="11425084" cy="702351"/>
          </a:xfrm>
          <a:prstGeom prst="rect">
            <a:avLst/>
          </a:prstGeom>
          <a:solidFill>
            <a:srgbClr val="3A2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mn-cs"/>
              </a:rPr>
              <a:t>$91 to $351</a:t>
            </a:r>
            <a:r>
              <a:rPr kumimoji="0" lang="en-US" sz="32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Greater Per Capita Spending by peer Agencies on Transit</a:t>
            </a: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49536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Las Vegas" descr="An aerial view of a city&#10;&#10;Description automatically generated">
            <a:extLst>
              <a:ext uri="{FF2B5EF4-FFF2-40B4-BE49-F238E27FC236}">
                <a16:creationId xmlns:a16="http://schemas.microsoft.com/office/drawing/2014/main" id="{30EE8CFD-F809-1AC0-6123-B4FC642D6F48}"/>
              </a:ext>
            </a:extLst>
          </p:cNvPr>
          <p:cNvPicPr>
            <a:picLocks noChangeAspect="1"/>
          </p:cNvPicPr>
          <p:nvPr/>
        </p:nvPicPr>
        <p:blipFill rotWithShape="1">
          <a:blip r:embed="rId3">
            <a:extLst>
              <a:ext uri="{28A0092B-C50C-407E-A947-70E740481C1C}">
                <a14:useLocalDpi xmlns:a14="http://schemas.microsoft.com/office/drawing/2010/main" val="0"/>
              </a:ext>
            </a:extLst>
          </a:blip>
          <a:srcRect r="9495" b="15536"/>
          <a:stretch/>
        </p:blipFill>
        <p:spPr>
          <a:xfrm>
            <a:off x="-1" y="-637306"/>
            <a:ext cx="12225997" cy="7627658"/>
          </a:xfrm>
          <a:prstGeom prst="rect">
            <a:avLst/>
          </a:prstGeom>
        </p:spPr>
      </p:pic>
      <p:sp>
        <p:nvSpPr>
          <p:cNvPr id="7" name="shape">
            <a:extLst>
              <a:ext uri="{FF2B5EF4-FFF2-40B4-BE49-F238E27FC236}">
                <a16:creationId xmlns:a16="http://schemas.microsoft.com/office/drawing/2014/main" id="{E251ECE5-38DA-733F-43FB-4A6F93E1B509}"/>
              </a:ext>
            </a:extLst>
          </p:cNvPr>
          <p:cNvSpPr/>
          <p:nvPr/>
        </p:nvSpPr>
        <p:spPr>
          <a:xfrm>
            <a:off x="-320841" y="-900967"/>
            <a:ext cx="12689304" cy="3940629"/>
          </a:xfrm>
          <a:prstGeom prst="rect">
            <a:avLst/>
          </a:prstGeom>
          <a:gradFill flip="none" rotWithShape="1">
            <a:gsLst>
              <a:gs pos="0">
                <a:srgbClr val="2F1750">
                  <a:alpha val="0"/>
                </a:srgbClr>
              </a:gs>
              <a:gs pos="100000">
                <a:srgbClr val="2F175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 name="TITLE: The RTC is ...">
            <a:extLst>
              <a:ext uri="{FF2B5EF4-FFF2-40B4-BE49-F238E27FC236}">
                <a16:creationId xmlns:a16="http://schemas.microsoft.com/office/drawing/2014/main" id="{41814FC4-AB7B-4C2D-8876-3EC07FDDAE57}"/>
              </a:ext>
            </a:extLst>
          </p:cNvPr>
          <p:cNvSpPr>
            <a:spLocks noGrp="1"/>
          </p:cNvSpPr>
          <p:nvPr>
            <p:ph type="title"/>
          </p:nvPr>
        </p:nvSpPr>
        <p:spPr>
          <a:xfrm>
            <a:off x="255917" y="229557"/>
            <a:ext cx="11680166" cy="1271891"/>
          </a:xfrm>
        </p:spPr>
        <p:txBody>
          <a:bodyPr>
            <a:normAutofit/>
          </a:bodyPr>
          <a:lstStyle/>
          <a:p>
            <a:r>
              <a:rPr lang="en-US" dirty="0">
                <a:solidFill>
                  <a:schemeClr val="bg1"/>
                </a:solidFill>
              </a:rPr>
              <a:t>The RTC is Currently One of the Most Efficient Transit Agencies in the Nation</a:t>
            </a:r>
          </a:p>
        </p:txBody>
      </p:sp>
      <p:sp>
        <p:nvSpPr>
          <p:cNvPr id="18" name="SUB-TITLE:">
            <a:extLst>
              <a:ext uri="{FF2B5EF4-FFF2-40B4-BE49-F238E27FC236}">
                <a16:creationId xmlns:a16="http://schemas.microsoft.com/office/drawing/2014/main" id="{256722D7-D54F-223E-561D-2FCAE921A511}"/>
              </a:ext>
            </a:extLst>
          </p:cNvPr>
          <p:cNvSpPr>
            <a:spLocks noGrp="1"/>
          </p:cNvSpPr>
          <p:nvPr>
            <p:ph type="body" sz="quarter" idx="13"/>
          </p:nvPr>
        </p:nvSpPr>
        <p:spPr/>
        <p:txBody>
          <a:bodyPr/>
          <a:lstStyle/>
          <a:p>
            <a:endParaRPr lang="en-US" dirty="0"/>
          </a:p>
        </p:txBody>
      </p:sp>
      <p:sp>
        <p:nvSpPr>
          <p:cNvPr id="28" name="SOURCE:">
            <a:extLst>
              <a:ext uri="{FF2B5EF4-FFF2-40B4-BE49-F238E27FC236}">
                <a16:creationId xmlns:a16="http://schemas.microsoft.com/office/drawing/2014/main" id="{4D581307-2965-8497-2400-8ED0379184AA}"/>
              </a:ext>
            </a:extLst>
          </p:cNvPr>
          <p:cNvSpPr>
            <a:spLocks noGrp="1"/>
          </p:cNvSpPr>
          <p:nvPr>
            <p:ph type="body" sz="quarter" idx="14"/>
          </p:nvPr>
        </p:nvSpPr>
        <p:spPr/>
        <p:txBody>
          <a:bodyPr/>
          <a:lstStyle/>
          <a:p>
            <a:r>
              <a:rPr lang="en-US" dirty="0"/>
              <a:t>Source: National Transit Database (latest available data)</a:t>
            </a:r>
          </a:p>
        </p:txBody>
      </p:sp>
      <p:sp>
        <p:nvSpPr>
          <p:cNvPr id="20" name="shape">
            <a:extLst>
              <a:ext uri="{FF2B5EF4-FFF2-40B4-BE49-F238E27FC236}">
                <a16:creationId xmlns:a16="http://schemas.microsoft.com/office/drawing/2014/main" id="{0906802B-872D-FAD0-909E-6610D6E6A1BC}"/>
              </a:ext>
            </a:extLst>
          </p:cNvPr>
          <p:cNvSpPr/>
          <p:nvPr/>
        </p:nvSpPr>
        <p:spPr>
          <a:xfrm>
            <a:off x="3220481" y="2874318"/>
            <a:ext cx="2834640" cy="2722037"/>
          </a:xfrm>
          <a:prstGeom prst="rect">
            <a:avLst/>
          </a:prstGeom>
          <a:solidFill>
            <a:srgbClr val="2F175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1" name="shape">
            <a:extLst>
              <a:ext uri="{FF2B5EF4-FFF2-40B4-BE49-F238E27FC236}">
                <a16:creationId xmlns:a16="http://schemas.microsoft.com/office/drawing/2014/main" id="{76D0DA85-A6C7-6A5B-2CE9-18DFEF119588}"/>
              </a:ext>
            </a:extLst>
          </p:cNvPr>
          <p:cNvSpPr/>
          <p:nvPr/>
        </p:nvSpPr>
        <p:spPr>
          <a:xfrm>
            <a:off x="6104733" y="2874318"/>
            <a:ext cx="2834640" cy="2722037"/>
          </a:xfrm>
          <a:prstGeom prst="rect">
            <a:avLst/>
          </a:prstGeom>
          <a:solidFill>
            <a:srgbClr val="2F175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2" name="shape">
            <a:extLst>
              <a:ext uri="{FF2B5EF4-FFF2-40B4-BE49-F238E27FC236}">
                <a16:creationId xmlns:a16="http://schemas.microsoft.com/office/drawing/2014/main" id="{FC006F24-A5AB-A43A-9167-6FC0A199C070}"/>
              </a:ext>
            </a:extLst>
          </p:cNvPr>
          <p:cNvSpPr/>
          <p:nvPr/>
        </p:nvSpPr>
        <p:spPr>
          <a:xfrm>
            <a:off x="336228" y="2874318"/>
            <a:ext cx="2834640" cy="2722037"/>
          </a:xfrm>
          <a:prstGeom prst="rect">
            <a:avLst/>
          </a:prstGeom>
          <a:solidFill>
            <a:srgbClr val="2F175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3" name="shape">
            <a:extLst>
              <a:ext uri="{FF2B5EF4-FFF2-40B4-BE49-F238E27FC236}">
                <a16:creationId xmlns:a16="http://schemas.microsoft.com/office/drawing/2014/main" id="{48A7EB30-6F6D-4B0C-EBFB-F0814AAA487D}"/>
              </a:ext>
            </a:extLst>
          </p:cNvPr>
          <p:cNvSpPr/>
          <p:nvPr/>
        </p:nvSpPr>
        <p:spPr>
          <a:xfrm>
            <a:off x="8987538" y="2874318"/>
            <a:ext cx="2834640" cy="2722037"/>
          </a:xfrm>
          <a:prstGeom prst="rect">
            <a:avLst/>
          </a:prstGeom>
          <a:solidFill>
            <a:srgbClr val="2F175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Light" pitchFamily="2" charset="0"/>
              <a:ea typeface="+mn-ea"/>
              <a:cs typeface="+mn-cs"/>
            </a:endParaRPr>
          </a:p>
        </p:txBody>
      </p:sp>
      <p:sp>
        <p:nvSpPr>
          <p:cNvPr id="24" name="TEXT: 1">
            <a:extLst>
              <a:ext uri="{FF2B5EF4-FFF2-40B4-BE49-F238E27FC236}">
                <a16:creationId xmlns:a16="http://schemas.microsoft.com/office/drawing/2014/main" id="{52DDBF12-1A54-5146-C70C-4C24ED836236}"/>
              </a:ext>
            </a:extLst>
          </p:cNvPr>
          <p:cNvSpPr txBox="1"/>
          <p:nvPr/>
        </p:nvSpPr>
        <p:spPr>
          <a:xfrm>
            <a:off x="3246151" y="2986671"/>
            <a:ext cx="2808970" cy="2369880"/>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1</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Calibri"/>
              </a:rPr>
              <a:t>Highest</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Farebox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Recovery Ratio</a:t>
            </a:r>
          </a:p>
        </p:txBody>
      </p:sp>
      <p:sp>
        <p:nvSpPr>
          <p:cNvPr id="25" name="TEXT: 3">
            <a:extLst>
              <a:ext uri="{FF2B5EF4-FFF2-40B4-BE49-F238E27FC236}">
                <a16:creationId xmlns:a16="http://schemas.microsoft.com/office/drawing/2014/main" id="{5AF3B942-9A6A-09C7-E804-097050C5C03B}"/>
              </a:ext>
            </a:extLst>
          </p:cNvPr>
          <p:cNvSpPr txBox="1"/>
          <p:nvPr/>
        </p:nvSpPr>
        <p:spPr>
          <a:xfrm>
            <a:off x="336226" y="2986671"/>
            <a:ext cx="2834641" cy="2369880"/>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1</a:t>
            </a:r>
            <a:r>
              <a:rPr kumimoji="0" lang="en-US" sz="7200" b="1" i="0" u="none" strike="noStrike" kern="1200" cap="none" spc="0" normalizeH="0" baseline="0" noProof="0" dirty="0">
                <a:ln>
                  <a:noFill/>
                </a:ln>
                <a:solidFill>
                  <a:srgbClr val="DCB43B"/>
                </a:solidFill>
                <a:effectLst>
                  <a:outerShdw blurRad="38100" dist="38100" dir="2700000" algn="tl">
                    <a:srgbClr val="000000">
                      <a:alpha val="43137"/>
                    </a:srgbClr>
                  </a:outerShdw>
                </a:effectLst>
                <a:uLnTx/>
                <a:uFillTx/>
                <a:latin typeface="Arial Black" panose="020B0A04020102020204" pitchFamily="34" charset="0"/>
                <a:ea typeface="+mn-ea"/>
                <a:cs typeface="Calibri"/>
              </a:rPr>
              <a: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Calibri"/>
              </a:rPr>
              <a:t>Lowest</a:t>
            </a:r>
            <a:endParaRPr kumimoji="0" lang="en-US" sz="20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Calibri"/>
            </a:endParaRP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Cost per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Passenger Trip</a:t>
            </a:r>
          </a:p>
        </p:txBody>
      </p:sp>
      <p:sp>
        <p:nvSpPr>
          <p:cNvPr id="26" name="TEXT: 1">
            <a:extLst>
              <a:ext uri="{FF2B5EF4-FFF2-40B4-BE49-F238E27FC236}">
                <a16:creationId xmlns:a16="http://schemas.microsoft.com/office/drawing/2014/main" id="{5E6A47E0-E547-E2E4-129F-AFCDFE4AB58C}"/>
              </a:ext>
            </a:extLst>
          </p:cNvPr>
          <p:cNvSpPr txBox="1"/>
          <p:nvPr/>
        </p:nvSpPr>
        <p:spPr>
          <a:xfrm>
            <a:off x="6111243" y="2986671"/>
            <a:ext cx="2808970" cy="2062103"/>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1</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Calibri"/>
              </a:rPr>
              <a:t>Lowest</a:t>
            </a: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Calibri"/>
              </a:rPr>
              <a:t> </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Subsidy</a:t>
            </a:r>
          </a:p>
        </p:txBody>
      </p:sp>
      <p:sp>
        <p:nvSpPr>
          <p:cNvPr id="27" name="TEXT: 14th">
            <a:extLst>
              <a:ext uri="{FF2B5EF4-FFF2-40B4-BE49-F238E27FC236}">
                <a16:creationId xmlns:a16="http://schemas.microsoft.com/office/drawing/2014/main" id="{A11039DC-3E24-FE8D-3B67-8731E9D6DB57}"/>
              </a:ext>
            </a:extLst>
          </p:cNvPr>
          <p:cNvSpPr txBox="1"/>
          <p:nvPr/>
        </p:nvSpPr>
        <p:spPr>
          <a:xfrm>
            <a:off x="8984999" y="2986671"/>
            <a:ext cx="2837179" cy="2062103"/>
          </a:xfrm>
          <a:prstGeom prst="rect">
            <a:avLst/>
          </a:prstGeom>
          <a:noFill/>
        </p:spPr>
        <p:txBody>
          <a:bodyPr wrap="square" rtlCol="0">
            <a:spAutoFit/>
          </a:bodyPr>
          <a:lstStyle/>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12</a:t>
            </a:r>
            <a:r>
              <a:rPr kumimoji="0" lang="en-US" sz="72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rPr>
              <a:t>th</a:t>
            </a:r>
            <a:endPar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Calibri"/>
            </a:endParaRP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baseline="0" noProof="0" dirty="0">
                <a:ln>
                  <a:noFill/>
                </a:ln>
                <a:solidFill>
                  <a:prstClr val="white"/>
                </a:solidFill>
                <a:effectLst/>
                <a:uLnTx/>
                <a:uFillTx/>
                <a:latin typeface="Arial Black" panose="020B0A04020102020204" pitchFamily="34" charset="0"/>
                <a:ea typeface="+mn-ea"/>
                <a:cs typeface="Calibri"/>
              </a:rPr>
              <a:t>Busiest</a:t>
            </a:r>
          </a:p>
          <a:p>
            <a:pPr marL="0" marR="0" lvl="1" indent="0" algn="ctr" defTabSz="1218660" rtl="0" eaLnBrk="1" fontAlgn="auto" latinLnBrk="0" hangingPunct="1">
              <a:lnSpc>
                <a:spcPct val="100000"/>
              </a:lnSpc>
              <a:spcBef>
                <a:spcPts val="0"/>
              </a:spcBef>
              <a:spcAft>
                <a:spcPts val="0"/>
              </a:spcAft>
              <a:buClrTx/>
              <a:buSzTx/>
              <a:buFontTx/>
              <a:buNone/>
              <a:tabLst/>
              <a:defRPr/>
            </a:pPr>
            <a:r>
              <a:rPr kumimoji="0" lang="en-US" sz="2000" b="0" i="0" u="none" strike="noStrike" kern="1200" cap="small" spc="0" normalizeH="0" baseline="0" noProof="0" dirty="0">
                <a:ln>
                  <a:noFill/>
                </a:ln>
                <a:solidFill>
                  <a:prstClr val="white"/>
                </a:solidFill>
                <a:effectLst/>
                <a:uLnTx/>
                <a:uFillTx/>
                <a:latin typeface="Arial Narrow" panose="020B0606020202030204" pitchFamily="34" charset="0"/>
                <a:ea typeface="+mn-ea"/>
                <a:cs typeface="Calibri"/>
              </a:rPr>
              <a:t>Bus System</a:t>
            </a:r>
          </a:p>
        </p:txBody>
      </p:sp>
    </p:spTree>
    <p:extLst>
      <p:ext uri="{BB962C8B-B14F-4D97-AF65-F5344CB8AC3E}">
        <p14:creationId xmlns:p14="http://schemas.microsoft.com/office/powerpoint/2010/main" val="219382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44444E-6 L -0.00065 -0.13287 " pathEditMode="relative" rAng="0" ptsTypes="AA">
                                      <p:cBhvr>
                                        <p:cTn id="6" dur="6500" fill="hold"/>
                                        <p:tgtEl>
                                          <p:spTgt spid="6"/>
                                        </p:tgtEl>
                                        <p:attrNameLst>
                                          <p:attrName>ppt_x</p:attrName>
                                          <p:attrName>ppt_y</p:attrName>
                                        </p:attrNameLst>
                                      </p:cBhvr>
                                      <p:rCtr x="-39" y="-6644"/>
                                    </p:animMotion>
                                  </p:childTnLst>
                                </p:cTn>
                              </p:par>
                              <p:par>
                                <p:cTn id="7" presetID="42" presetClass="entr" presetSubtype="0" fill="hold" grpId="0" nodeType="withEffect">
                                  <p:stCondLst>
                                    <p:cond delay="75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anim calcmode="lin" valueType="num">
                                      <p:cBhvr>
                                        <p:cTn id="10" dur="1000" fill="hold"/>
                                        <p:tgtEl>
                                          <p:spTgt spid="24"/>
                                        </p:tgtEl>
                                        <p:attrNameLst>
                                          <p:attrName>ppt_x</p:attrName>
                                        </p:attrNameLst>
                                      </p:cBhvr>
                                      <p:tavLst>
                                        <p:tav tm="0">
                                          <p:val>
                                            <p:strVal val="#ppt_x"/>
                                          </p:val>
                                        </p:tav>
                                        <p:tav tm="100000">
                                          <p:val>
                                            <p:strVal val="#ppt_x"/>
                                          </p:val>
                                        </p:tav>
                                      </p:tavLst>
                                    </p:anim>
                                    <p:anim calcmode="lin" valueType="num">
                                      <p:cBhvr>
                                        <p:cTn id="11" dur="1000" fill="hold"/>
                                        <p:tgtEl>
                                          <p:spTgt spid="2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7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75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75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75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75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25"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rcRect/>
          <a:stretch>
            <a:fillRect l="-18542" r="-18542"/>
          </a:stretch>
        </a:blipFill>
        <a:ln>
          <a:solidFill>
            <a:schemeClr val="bg1"/>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Custom 29">
      <a:dk1>
        <a:sysClr val="windowText" lastClr="000000"/>
      </a:dk1>
      <a:lt1>
        <a:sysClr val="window" lastClr="FFFFFF"/>
      </a:lt1>
      <a:dk2>
        <a:srgbClr val="44546A"/>
      </a:dk2>
      <a:lt2>
        <a:srgbClr val="E7E6E6"/>
      </a:lt2>
      <a:accent1>
        <a:srgbClr val="42095C"/>
      </a:accent1>
      <a:accent2>
        <a:srgbClr val="DDCAE4"/>
      </a:accent2>
      <a:accent3>
        <a:srgbClr val="345092"/>
      </a:accent3>
      <a:accent4>
        <a:srgbClr val="EF393F"/>
      </a:accent4>
      <a:accent5>
        <a:srgbClr val="F58530"/>
      </a:accent5>
      <a:accent6>
        <a:srgbClr val="8DC3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14762</TotalTime>
  <Words>809</Words>
  <Application>Microsoft Office PowerPoint</Application>
  <PresentationFormat>Widescreen</PresentationFormat>
  <Paragraphs>282</Paragraphs>
  <Slides>32</Slides>
  <Notes>32</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32</vt:i4>
      </vt:variant>
    </vt:vector>
  </HeadingPairs>
  <TitlesOfParts>
    <vt:vector size="55" baseType="lpstr">
      <vt:lpstr>Aptos</vt:lpstr>
      <vt:lpstr>Arial</vt:lpstr>
      <vt:lpstr>Arial Black</vt:lpstr>
      <vt:lpstr>Arial Narrow</vt:lpstr>
      <vt:lpstr>Calibri</vt:lpstr>
      <vt:lpstr>Calibri Light</vt:lpstr>
      <vt:lpstr>Century Gothic</vt:lpstr>
      <vt:lpstr>Montserrat</vt:lpstr>
      <vt:lpstr>Montserrat Medium</vt:lpstr>
      <vt:lpstr>Raleway</vt:lpstr>
      <vt:lpstr>Raleway Black</vt:lpstr>
      <vt:lpstr>Raleway Light</vt:lpstr>
      <vt:lpstr>Symbol</vt:lpstr>
      <vt:lpstr>Wingdings</vt:lpstr>
      <vt:lpstr>1_Office Theme</vt:lpstr>
      <vt:lpstr>6_Office Theme</vt:lpstr>
      <vt:lpstr>2_Office Theme</vt:lpstr>
      <vt:lpstr>3_Office Theme</vt:lpstr>
      <vt:lpstr>5_Office Theme</vt:lpstr>
      <vt:lpstr>8_Office Theme</vt:lpstr>
      <vt:lpstr>10_Office Theme</vt:lpstr>
      <vt:lpstr>11_Office Theme</vt:lpstr>
      <vt:lpstr>Office Theme</vt:lpstr>
      <vt:lpstr>PowerPoint Presentation</vt:lpstr>
      <vt:lpstr>What We Do</vt:lpstr>
      <vt:lpstr>PowerPoint Presentation</vt:lpstr>
      <vt:lpstr>PowerPoint Presentation</vt:lpstr>
      <vt:lpstr>PowerPoint Presentation</vt:lpstr>
      <vt:lpstr>How Transit is Funded</vt:lpstr>
      <vt:lpstr>Retail Sales Tax Allocation</vt:lpstr>
      <vt:lpstr>Per Capita Investment In Transit</vt:lpstr>
      <vt:lpstr>The RTC is Currently One of the Most Efficient Transit Agencies in the Nation</vt:lpstr>
      <vt:lpstr>RTC Cash Balance – Transit</vt:lpstr>
      <vt:lpstr>Funding Challenges</vt:lpstr>
      <vt:lpstr>PowerPoint Presentation</vt:lpstr>
      <vt:lpstr>PowerPoint Presentation</vt:lpstr>
      <vt:lpstr>How Roads Get Funded</vt:lpstr>
      <vt:lpstr>Fuel Tax Breakdown</vt:lpstr>
      <vt:lpstr>RTC Fuel Tax Collections</vt:lpstr>
      <vt:lpstr>Fuel Revenue Indexing</vt:lpstr>
      <vt:lpstr>Total Projects By Phase All Funds</vt:lpstr>
      <vt:lpstr>Total Dollars Under Contract By Fund</vt:lpstr>
      <vt:lpstr>Federal Projects with FRI Local Match</vt:lpstr>
      <vt:lpstr>Local Projects with FRI Funding</vt:lpstr>
      <vt:lpstr>PowerPoint Presentation</vt:lpstr>
      <vt:lpstr>PowerPoint Presentation</vt:lpstr>
      <vt:lpstr>Capital Improvement  Program (CIP)</vt:lpstr>
      <vt:lpstr>RTC Cash Balance - Roadways</vt:lpstr>
      <vt:lpstr>PowerPoint Presentation</vt:lpstr>
      <vt:lpstr>Unfunded Projects</vt:lpstr>
      <vt:lpstr>PowerPoint Presentation</vt:lpstr>
      <vt:lpstr>PowerPoint Presentation</vt:lpstr>
      <vt:lpstr>What Are Future Funding Options?</vt:lpstr>
      <vt:lpstr>Other Funding Options</vt:lpstr>
      <vt:lpstr>PowerPoint Presentation</vt:lpstr>
    </vt:vector>
  </TitlesOfParts>
  <Company>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Angelica Aquino</dc:creator>
  <cp:lastModifiedBy>Catherine Busche</cp:lastModifiedBy>
  <cp:revision>89</cp:revision>
  <cp:lastPrinted>2025-03-11T16:15:04Z</cp:lastPrinted>
  <dcterms:created xsi:type="dcterms:W3CDTF">2025-02-25T18:06:13Z</dcterms:created>
  <dcterms:modified xsi:type="dcterms:W3CDTF">2025-05-12T23:32:38Z</dcterms:modified>
</cp:coreProperties>
</file>